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Proxima Nova"/>
      <p:regular r:id="rId53"/>
      <p:bold r:id="rId54"/>
      <p:italic r:id="rId55"/>
      <p:boldItalic r:id="rId56"/>
    </p:embeddedFont>
    <p:embeddedFont>
      <p:font typeface="Roboto"/>
      <p:regular r:id="rId57"/>
      <p:bold r:id="rId58"/>
      <p:italic r:id="rId59"/>
      <p:boldItalic r:id="rId60"/>
    </p:embeddedFont>
    <p:embeddedFont>
      <p:font typeface="Nunito"/>
      <p:regular r:id="rId61"/>
      <p:bold r:id="rId62"/>
      <p:italic r:id="rId63"/>
      <p:boldItalic r:id="rId64"/>
    </p:embeddedFont>
    <p:embeddedFont>
      <p:font typeface="Lato"/>
      <p:regular r:id="rId65"/>
      <p:bold r:id="rId66"/>
      <p:italic r:id="rId67"/>
      <p:boldItalic r:id="rId68"/>
    </p:embeddedFont>
    <p:embeddedFont>
      <p:font typeface="Source Code Pr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SourceCodePr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SourceCodePro-italic.fntdata"/><Relationship Id="rId70" Type="http://schemas.openxmlformats.org/officeDocument/2006/relationships/font" Target="fonts/SourceCodePr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5.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CodePr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italic.fntdata"/><Relationship Id="rId10" Type="http://schemas.openxmlformats.org/officeDocument/2006/relationships/slide" Target="slides/slide5.xml"/><Relationship Id="rId54" Type="http://schemas.openxmlformats.org/officeDocument/2006/relationships/font" Target="fonts/ProximaNova-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ProximaNova-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39d6fbed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39d6fbed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39d6fbed3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39d6fbed3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39d6fbed3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39d6fbed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01d86c03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01d86c03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d50d012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d50d01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d50d012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d50d012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d50d012b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d50d012b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f7a0d11a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f7a0d11a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f7a0d11a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f7a0d11a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39d6fbed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39d6fbed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f7a0d11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f7a0d11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f7a0d11a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f7a0d11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f7a0d11a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f7a0d11a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f7a0d11a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f7a0d11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d50d012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d50d012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d50d012b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d50d012b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d50d012b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d50d012b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d50d012b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d50d012b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d50d012b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d50d012b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39d6fbed3_0_5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39d6fbed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a95b681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a95b681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a95b6811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a95b6811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a95b6811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a95b6811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01d86c036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01d86c036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01d86c036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01d86c036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01d86c036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1d86c036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01d86c036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01d86c036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1d86c036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1d86c036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01d86c036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01d86c03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01d86c036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01d86c036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39d6fbed3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39d6fbed3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01d86c036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01d86c03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01d86c036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01d86c036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01d86c036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01d86c036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01d86c036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01d86c036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01d86c036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01d86c036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01d86c036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01d86c036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01d86c036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01d86c036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01d86c036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01d86c036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39d6fbed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39d6fbed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39d6fbed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39d6fbed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39d6fbed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39d6fbed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39d6fbed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39d6fbed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39d6fbed3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39d6fbed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eveloper.mozilla.org/en-US/docs/Web/HTTP/Statu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eveloper.mozilla.org/en-US/docs/Web/HTTP/Stat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eveloper.mozilla.org/en-US/docs/Web/HTTP/Statu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flask.palletsprojects.com/en/2.0.x/tutorial/" TargetMode="External"/><Relationship Id="rId4" Type="http://schemas.openxmlformats.org/officeDocument/2006/relationships/hyperlink" Target="https://flask.palletsprojects.com/en/2.0.x/quickstar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dbml.org/home/#intr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5.png"/><Relationship Id="rId11" Type="http://schemas.openxmlformats.org/officeDocument/2006/relationships/image" Target="../media/image7.png"/><Relationship Id="rId10" Type="http://schemas.openxmlformats.org/officeDocument/2006/relationships/image" Target="../media/image3.png"/><Relationship Id="rId12" Type="http://schemas.openxmlformats.org/officeDocument/2006/relationships/image" Target="../media/image6.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25.png"/><Relationship Id="rId7" Type="http://schemas.openxmlformats.org/officeDocument/2006/relationships/image" Target="../media/image2.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flask.palletsprojects.com/en/2.0.x/quickstart/#apis-with-json" TargetMode="External"/><Relationship Id="rId4" Type="http://schemas.openxmlformats.org/officeDocument/2006/relationships/image" Target="../media/image18.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youtube.com/watch?v=1ByQhAM5c1I&amp;list=RDCMUC51aOZF5nnderbuar5D5ifw&amp;start_radio=1&amp;rv=1ByQhAM5c1I&amp;t=1200" TargetMode="External"/><Relationship Id="rId4" Type="http://schemas.openxmlformats.org/officeDocument/2006/relationships/hyperlink" Target="https://speakerdeck.com/mitsuhiko/flask-for-fun-and-profit" TargetMode="External"/><Relationship Id="rId5" Type="http://schemas.openxmlformats.org/officeDocument/2006/relationships/hyperlink" Target="https://speakerdeck.com/mitsuhiko/advanced-flask-patterns-1" TargetMode="External"/><Relationship Id="rId6" Type="http://schemas.openxmlformats.org/officeDocument/2006/relationships/hyperlink" Target="https://speakerdeck.com/mitsuhiko/advanced-flask-patterns?slide=6" TargetMode="External"/><Relationship Id="rId7" Type="http://schemas.openxmlformats.org/officeDocument/2006/relationships/hyperlink" Target="https://speakerdeck.com/mitsuhik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pypi.org/project/psycopg2/" TargetMode="External"/><Relationship Id="rId4" Type="http://schemas.openxmlformats.org/officeDocument/2006/relationships/hyperlink" Target="https://www.pythonpool.com/no-module-named-psycopg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gif"/><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ordinarycoders.com/blog/article/python-virtual-environmen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flask.palletsprojects.com/en/2.0.x/cl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redhat.com/en/topics/api/what-are-application-programming-interfaces#:~:text=API%20stands%20for%20application%20programming,building%20and%20integrating%20application%20softwar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flask.palletsprojects.com/en/2.0.x/#user-s-guid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hyperlink" Target="https://carbon.now.s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Separation_of_concern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eveloper.mozilla.org/en-US/docs/Web/HTTP/METHODS" TargetMode="External"/><Relationship Id="rId4" Type="http://schemas.openxmlformats.org/officeDocument/2006/relationships/hyperlink" Target="https://doc.oroinc.com/api/http-methods/#:~:text=The%20primary%20or%20most%20commonly,or%20CRUD)%20operations%2C%20respectively." TargetMode="External"/><Relationship Id="rId5" Type="http://schemas.openxmlformats.org/officeDocument/2006/relationships/hyperlink" Target="https://www.w3.org/Protocols/rfc2616/rfc2616-sec9.html" TargetMode="External"/><Relationship Id="rId6" Type="http://schemas.openxmlformats.org/officeDocument/2006/relationships/hyperlink" Target="https://en.wikipedia.org/wiki/Hypertext_Transfer_Protocol#Request_methods" TargetMode="External"/><Relationship Id="rId7" Type="http://schemas.openxmlformats.org/officeDocument/2006/relationships/hyperlink" Target="https://en.wikipedia.org/wiki/Request_for_Commen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eveloper.mozilla.org/en-US/docs/Web/HTTP/Statu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Flask Framework Workshop</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to Best Practices with FLASK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200 OK:</a:t>
            </a:r>
            <a:r>
              <a:rPr lang="en" sz="1600"/>
              <a:t> Procesamiento del "request" fue un </a:t>
            </a:r>
            <a:r>
              <a:rPr lang="en" sz="1600"/>
              <a:t>éxito</a:t>
            </a:r>
            <a:r>
              <a:rPr lang="en" sz="1600"/>
              <a:t>. </a:t>
            </a:r>
            <a:endParaRPr sz="1600"/>
          </a:p>
          <a:p>
            <a:pPr indent="-330200" lvl="0" marL="457200" rtl="0" algn="l">
              <a:spcBef>
                <a:spcPts val="0"/>
              </a:spcBef>
              <a:spcAft>
                <a:spcPts val="0"/>
              </a:spcAft>
              <a:buSzPts val="1600"/>
              <a:buChar char="●"/>
            </a:pPr>
            <a:r>
              <a:rPr lang="en" sz="1600"/>
              <a:t>El</a:t>
            </a:r>
            <a:r>
              <a:rPr lang="en" sz="1600"/>
              <a:t> significado de "success" depende del </a:t>
            </a:r>
            <a:r>
              <a:rPr lang="en" sz="1600"/>
              <a:t>método</a:t>
            </a:r>
            <a:r>
              <a:rPr lang="en" sz="1600"/>
              <a:t> de HTTP </a:t>
            </a:r>
            <a:endParaRPr sz="1600"/>
          </a:p>
          <a:p>
            <a:pPr indent="-330200" lvl="1" marL="914400" rtl="0" algn="l">
              <a:spcBef>
                <a:spcPts val="0"/>
              </a:spcBef>
              <a:spcAft>
                <a:spcPts val="0"/>
              </a:spcAft>
              <a:buSzPts val="1600"/>
              <a:buChar char="○"/>
            </a:pPr>
            <a:r>
              <a:rPr b="1" lang="en" sz="1600"/>
              <a:t>GET: </a:t>
            </a:r>
            <a:r>
              <a:rPr lang="en" sz="1600"/>
              <a:t>La </a:t>
            </a:r>
            <a:r>
              <a:rPr lang="en" sz="1600"/>
              <a:t>búsqueda</a:t>
            </a:r>
            <a:r>
              <a:rPr lang="en" sz="1600"/>
              <a:t> del recurso ha sido exitosa y ha sido transmitida en </a:t>
            </a:r>
            <a:r>
              <a:rPr lang="en" sz="1600"/>
              <a:t>el</a:t>
            </a:r>
            <a:r>
              <a:rPr lang="en" sz="1600"/>
              <a:t> cuerpo de la respuesta de de </a:t>
            </a:r>
            <a:r>
              <a:rPr b="1" lang="en" sz="1600"/>
              <a:t>API -&gt;  CLIENT.</a:t>
            </a:r>
            <a:endParaRPr b="1" sz="1600"/>
          </a:p>
          <a:p>
            <a:pPr indent="-330200" lvl="1" marL="914400" rtl="0" algn="l">
              <a:spcBef>
                <a:spcPts val="0"/>
              </a:spcBef>
              <a:spcAft>
                <a:spcPts val="0"/>
              </a:spcAft>
              <a:buSzPts val="1600"/>
              <a:buChar char="○"/>
            </a:pPr>
            <a:r>
              <a:rPr b="1" lang="en" sz="1600"/>
              <a:t>PUT o POST: </a:t>
            </a:r>
            <a:r>
              <a:rPr lang="en" sz="1600"/>
              <a:t>Devolver al API </a:t>
            </a:r>
            <a:r>
              <a:rPr lang="en" sz="1600"/>
              <a:t>el</a:t>
            </a:r>
            <a:r>
              <a:rPr lang="en" sz="1600"/>
              <a:t> recurso de la </a:t>
            </a:r>
            <a:r>
              <a:rPr lang="en" sz="1600"/>
              <a:t>acción</a:t>
            </a:r>
            <a:r>
              <a:rPr lang="en" sz="1600"/>
              <a:t> </a:t>
            </a:r>
            <a:r>
              <a:rPr lang="en" sz="1600"/>
              <a:t>que</a:t>
            </a:r>
            <a:r>
              <a:rPr lang="en" sz="1600"/>
              <a:t> se ejecutó. </a:t>
            </a:r>
            <a:endParaRPr sz="1600"/>
          </a:p>
          <a:p>
            <a:pPr indent="-330200" lvl="0" marL="457200" rtl="0" algn="l">
              <a:spcBef>
                <a:spcPts val="0"/>
              </a:spcBef>
              <a:spcAft>
                <a:spcPts val="0"/>
              </a:spcAft>
              <a:buSzPts val="1600"/>
              <a:buChar char="●"/>
            </a:pPr>
            <a:r>
              <a:rPr lang="en" sz="1600"/>
              <a:t>**</a:t>
            </a:r>
            <a:r>
              <a:rPr i="1" lang="en" sz="1600"/>
              <a:t>Generalmente para un "success" en un of a </a:t>
            </a:r>
            <a:r>
              <a:rPr b="1" i="1" lang="en" sz="1600"/>
              <a:t>PUT </a:t>
            </a:r>
            <a:r>
              <a:rPr i="1" lang="en" sz="1600"/>
              <a:t>o </a:t>
            </a:r>
            <a:r>
              <a:rPr b="1" i="1" lang="en" sz="1600"/>
              <a:t>DELETE </a:t>
            </a:r>
            <a:r>
              <a:rPr i="1" lang="en" sz="1600"/>
              <a:t>no se usa </a:t>
            </a:r>
            <a:r>
              <a:rPr b="1" i="1" lang="en" sz="1600"/>
              <a:t>200 OK</a:t>
            </a:r>
            <a:r>
              <a:rPr i="1" lang="en" sz="1600"/>
              <a:t> but a </a:t>
            </a:r>
            <a:r>
              <a:rPr b="1" i="1" lang="en" sz="1600"/>
              <a:t>204 No Content</a:t>
            </a:r>
            <a:r>
              <a:rPr i="1" lang="en" sz="1600"/>
              <a:t>, para denotar </a:t>
            </a:r>
            <a:r>
              <a:rPr i="1" lang="en" sz="1600"/>
              <a:t>que</a:t>
            </a:r>
            <a:r>
              <a:rPr i="1" lang="en" sz="1600"/>
              <a:t> no se va a devolver nada al </a:t>
            </a:r>
            <a:r>
              <a:rPr b="1" i="1" lang="en" sz="1600"/>
              <a:t>CLIENT</a:t>
            </a:r>
            <a:endParaRPr b="1" i="1" sz="1600"/>
          </a:p>
        </p:txBody>
      </p:sp>
      <p:sp>
        <p:nvSpPr>
          <p:cNvPr id="142" name="Google Shape;14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1/3</a:t>
            </a:r>
            <a:r>
              <a:rPr lang="en"/>
              <a:t> </a:t>
            </a:r>
            <a:r>
              <a:rPr lang="en"/>
              <a:t>HTTP/s "Successes"</a:t>
            </a:r>
            <a:endParaRPr/>
          </a:p>
        </p:txBody>
      </p:sp>
      <p:sp>
        <p:nvSpPr>
          <p:cNvPr id="143" name="Google Shape;143;p22"/>
          <p:cNvSpPr txBox="1"/>
          <p:nvPr/>
        </p:nvSpPr>
        <p:spPr>
          <a:xfrm>
            <a:off x="311700" y="4509375"/>
            <a:ext cx="47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 response status codes - HTTP | MDN (mozilla.org)</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201 Created:</a:t>
            </a:r>
            <a:r>
              <a:rPr lang="en" sz="1600"/>
              <a:t> Utilizado </a:t>
            </a:r>
            <a:r>
              <a:rPr lang="en" sz="1600"/>
              <a:t>comúnmente</a:t>
            </a:r>
            <a:r>
              <a:rPr lang="en" sz="1600"/>
              <a:t> con </a:t>
            </a:r>
            <a:r>
              <a:rPr b="1" lang="en" sz="1600"/>
              <a:t>POST y PUT</a:t>
            </a:r>
            <a:r>
              <a:rPr lang="en" sz="1600"/>
              <a:t>, para denotar que se creó un nuevo recurso exitosamente.</a:t>
            </a:r>
            <a:endParaRPr sz="1600"/>
          </a:p>
          <a:p>
            <a:pPr indent="-330200" lvl="0" marL="457200" rtl="0" algn="l">
              <a:spcBef>
                <a:spcPts val="0"/>
              </a:spcBef>
              <a:spcAft>
                <a:spcPts val="0"/>
              </a:spcAft>
              <a:buSzPts val="1600"/>
              <a:buChar char="●"/>
            </a:pPr>
            <a:r>
              <a:rPr b="1" lang="en" sz="1600"/>
              <a:t>2</a:t>
            </a:r>
            <a:r>
              <a:rPr b="1" lang="en" sz="1600"/>
              <a:t>02 Accepted:</a:t>
            </a:r>
            <a:r>
              <a:rPr b="1" lang="en" sz="1600"/>
              <a:t> </a:t>
            </a:r>
            <a:r>
              <a:rPr lang="en" sz="1600"/>
              <a:t>La solicitud ha sido recibida pero aún no se ha actuado en consecuencia. Es evasivo, ya que no hay forma en HTTP de enviar más tarde una respuesta asincrónica que indique el resultado de la solicitud. Está destinado a casos en los que otro proceso o servidor maneja la solicitud, o para el procesamiento por lotes.</a:t>
            </a:r>
            <a:endParaRPr sz="1600"/>
          </a:p>
        </p:txBody>
      </p:sp>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2/3</a:t>
            </a:r>
            <a:r>
              <a:rPr lang="en"/>
              <a:t> </a:t>
            </a:r>
            <a:r>
              <a:rPr lang="en"/>
              <a:t>HTTP/s "Successes" </a:t>
            </a:r>
            <a:endParaRPr/>
          </a:p>
        </p:txBody>
      </p:sp>
      <p:sp>
        <p:nvSpPr>
          <p:cNvPr id="150" name="Google Shape;150;p23"/>
          <p:cNvSpPr txBox="1"/>
          <p:nvPr/>
        </p:nvSpPr>
        <p:spPr>
          <a:xfrm>
            <a:off x="311700" y="4509375"/>
            <a:ext cx="47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 response status codes - HTTP | MDN (mozilla.org)</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b="1" lang="en" sz="1700"/>
              <a:t>204 No Content</a:t>
            </a:r>
            <a:r>
              <a:rPr lang="en" sz="1700"/>
              <a:t>: </a:t>
            </a:r>
            <a:r>
              <a:rPr lang="en" sz="1700"/>
              <a:t>No hay contenido para enviar para esta solicitud, pero los encabezados pueden ser útiles. El agente de usuario puede actualizar sus encabezados almacenados en caché para este recurso con los nuevos.</a:t>
            </a:r>
            <a:endParaRPr sz="1700"/>
          </a:p>
        </p:txBody>
      </p:sp>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3/3 </a:t>
            </a:r>
            <a:r>
              <a:rPr lang="en"/>
              <a:t>HTTP/s "Successes" </a:t>
            </a:r>
            <a:endParaRPr/>
          </a:p>
        </p:txBody>
      </p:sp>
      <p:sp>
        <p:nvSpPr>
          <p:cNvPr id="157" name="Google Shape;157;p24"/>
          <p:cNvSpPr txBox="1"/>
          <p:nvPr/>
        </p:nvSpPr>
        <p:spPr>
          <a:xfrm>
            <a:off x="311700" y="4509375"/>
            <a:ext cx="47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 response status codes - HTTP | MDN (mozilla.org)</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¿Q</a:t>
            </a:r>
            <a:r>
              <a:rPr lang="en"/>
              <a:t>ué</a:t>
            </a:r>
            <a:r>
              <a:rPr lang="en"/>
              <a:t> es				 ?</a:t>
            </a:r>
            <a:endParaRPr/>
          </a:p>
        </p:txBody>
      </p:sp>
      <p:pic>
        <p:nvPicPr>
          <p:cNvPr id="163" name="Google Shape;163;p25"/>
          <p:cNvPicPr preferRelativeResize="0"/>
          <p:nvPr/>
        </p:nvPicPr>
        <p:blipFill rotWithShape="1">
          <a:blip r:embed="rId3">
            <a:alphaModFix/>
          </a:blip>
          <a:srcRect b="0" l="0" r="0" t="70959"/>
          <a:stretch/>
        </p:blipFill>
        <p:spPr>
          <a:xfrm>
            <a:off x="1971594" y="2179972"/>
            <a:ext cx="2368376" cy="515824"/>
          </a:xfrm>
          <a:prstGeom prst="rect">
            <a:avLst/>
          </a:prstGeom>
          <a:noFill/>
          <a:ln>
            <a:noFill/>
          </a:ln>
        </p:spPr>
      </p:pic>
      <p:pic>
        <p:nvPicPr>
          <p:cNvPr id="164" name="Google Shape;164;p25"/>
          <p:cNvPicPr preferRelativeResize="0"/>
          <p:nvPr/>
        </p:nvPicPr>
        <p:blipFill rotWithShape="1">
          <a:blip r:embed="rId3">
            <a:alphaModFix/>
          </a:blip>
          <a:srcRect b="28310" l="0" r="0" t="0"/>
          <a:stretch/>
        </p:blipFill>
        <p:spPr>
          <a:xfrm>
            <a:off x="4525212" y="780850"/>
            <a:ext cx="4075104" cy="219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Flask</a:t>
            </a:r>
            <a:endParaRPr/>
          </a:p>
        </p:txBody>
      </p:sp>
      <p:sp>
        <p:nvSpPr>
          <p:cNvPr id="170" name="Google Shape;17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Flask es un "framework" minimalista para crear</a:t>
            </a:r>
            <a:endParaRPr sz="1600"/>
          </a:p>
          <a:p>
            <a:pPr indent="-330200" lvl="1" marL="914400" rtl="0" algn="l">
              <a:spcBef>
                <a:spcPts val="0"/>
              </a:spcBef>
              <a:spcAft>
                <a:spcPts val="0"/>
              </a:spcAft>
              <a:buSzPts val="1600"/>
              <a:buChar char="○"/>
            </a:pPr>
            <a:r>
              <a:rPr lang="en" sz="1600"/>
              <a:t>REST API’s</a:t>
            </a:r>
            <a:endParaRPr sz="1600"/>
          </a:p>
          <a:p>
            <a:pPr indent="-330200" lvl="1" marL="914400" rtl="0" algn="l">
              <a:spcBef>
                <a:spcPts val="0"/>
              </a:spcBef>
              <a:spcAft>
                <a:spcPts val="0"/>
              </a:spcAft>
              <a:buSzPts val="1600"/>
              <a:buChar char="○"/>
            </a:pPr>
            <a:r>
              <a:rPr lang="en" sz="1600"/>
              <a:t>Static </a:t>
            </a:r>
            <a:r>
              <a:rPr lang="en" sz="1600"/>
              <a:t>Web Pages</a:t>
            </a:r>
            <a:endParaRPr sz="1600"/>
          </a:p>
          <a:p>
            <a:pPr indent="-330200" lvl="1" marL="914400" rtl="0" algn="l">
              <a:spcBef>
                <a:spcPts val="0"/>
              </a:spcBef>
              <a:spcAft>
                <a:spcPts val="0"/>
              </a:spcAft>
              <a:buSzPts val="1600"/>
              <a:buChar char="○"/>
            </a:pPr>
            <a:r>
              <a:rPr lang="en" sz="1600"/>
              <a:t>Y </a:t>
            </a:r>
            <a:r>
              <a:rPr lang="en" sz="1600"/>
              <a:t>más</a:t>
            </a:r>
            <a:r>
              <a:rPr lang="en" sz="1600"/>
              <a:t>!</a:t>
            </a:r>
            <a:endParaRPr sz="1600"/>
          </a:p>
          <a:p>
            <a:pPr indent="-330200" lvl="0" marL="457200" rtl="0" algn="l">
              <a:spcBef>
                <a:spcPts val="0"/>
              </a:spcBef>
              <a:spcAft>
                <a:spcPts val="0"/>
              </a:spcAft>
              <a:buSzPts val="1600"/>
              <a:buChar char="●"/>
            </a:pPr>
            <a:r>
              <a:rPr lang="en" sz="1600"/>
              <a:t>Proveé un ecosistema de distintos componentes pre-hechos para simplificar y agilizar la </a:t>
            </a:r>
            <a:r>
              <a:rPr lang="en" sz="1600"/>
              <a:t>creación</a:t>
            </a:r>
            <a:r>
              <a:rPr lang="en" sz="1600"/>
              <a:t> de API's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Minimalista?</a:t>
            </a:r>
            <a:endParaRPr/>
          </a:p>
        </p:txBody>
      </p:sp>
      <p:sp>
        <p:nvSpPr>
          <p:cNvPr id="176" name="Google Shape;17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600"/>
              <a:t>El "minimalista" significa que Flask tiene como objetivo mantener el núcleo simple pero extensible. </a:t>
            </a:r>
            <a:endParaRPr sz="1600"/>
          </a:p>
          <a:p>
            <a:pPr indent="-342900" lvl="0" marL="457200" rtl="0" algn="l">
              <a:spcBef>
                <a:spcPts val="0"/>
              </a:spcBef>
              <a:spcAft>
                <a:spcPts val="0"/>
              </a:spcAft>
              <a:buSzPts val="1800"/>
              <a:buChar char="●"/>
            </a:pPr>
            <a:r>
              <a:rPr lang="en" sz="1600"/>
              <a:t>Flask no tomará muchas decisiones por usted. (ej. DB, etc.)</a:t>
            </a:r>
            <a:endParaRPr sz="1600"/>
          </a:p>
          <a:p>
            <a:pPr indent="-342900" lvl="0" marL="457200" rtl="0" algn="l">
              <a:spcBef>
                <a:spcPts val="0"/>
              </a:spcBef>
              <a:spcAft>
                <a:spcPts val="0"/>
              </a:spcAft>
              <a:buSzPts val="1800"/>
              <a:buChar char="●"/>
            </a:pPr>
            <a:r>
              <a:rPr lang="en" sz="1600"/>
              <a:t>La </a:t>
            </a:r>
            <a:r>
              <a:rPr lang="en" sz="1600"/>
              <a:t>mayoría</a:t>
            </a:r>
            <a:r>
              <a:rPr lang="en" sz="1600"/>
              <a:t> de las decisiones quedan en ti.</a:t>
            </a:r>
            <a:endParaRPr sz="1600"/>
          </a:p>
          <a:p>
            <a:pPr indent="-342900" lvl="0" marL="457200" rtl="0" algn="l">
              <a:spcBef>
                <a:spcPts val="0"/>
              </a:spcBef>
              <a:spcAft>
                <a:spcPts val="0"/>
              </a:spcAft>
              <a:buSzPts val="1800"/>
              <a:buChar char="●"/>
            </a:pPr>
            <a:r>
              <a:rPr lang="en" sz="1600"/>
              <a:t>Flask si provee </a:t>
            </a:r>
            <a:r>
              <a:rPr lang="en" sz="1600"/>
              <a:t>guías</a:t>
            </a:r>
            <a:r>
              <a:rPr lang="en" sz="1600"/>
              <a:t> y "mejores </a:t>
            </a:r>
            <a:r>
              <a:rPr lang="en" sz="1600"/>
              <a:t>prácticas</a:t>
            </a:r>
            <a:r>
              <a:rPr lang="en" sz="1600"/>
              <a:t>" a seguir.</a:t>
            </a:r>
            <a:endParaRPr sz="1600"/>
          </a:p>
          <a:p>
            <a:pPr indent="-330200" lvl="0" marL="457200" rtl="0" algn="l">
              <a:spcBef>
                <a:spcPts val="0"/>
              </a:spcBef>
              <a:spcAft>
                <a:spcPts val="0"/>
              </a:spcAft>
              <a:buSzPts val="1600"/>
              <a:buChar char="●"/>
            </a:pPr>
            <a:r>
              <a:rPr lang="en" sz="1600"/>
              <a:t>Leer </a:t>
            </a:r>
            <a:r>
              <a:rPr lang="en" sz="1600"/>
              <a:t>el</a:t>
            </a:r>
            <a:r>
              <a:rPr lang="en" sz="1600"/>
              <a:t> "Quickstart" y seguir </a:t>
            </a:r>
            <a:r>
              <a:rPr lang="en" sz="1600"/>
              <a:t>el</a:t>
            </a:r>
            <a:r>
              <a:rPr lang="en" sz="1600"/>
              <a:t> Tutorial siempre te va a ahorrar tiempo de </a:t>
            </a:r>
            <a:r>
              <a:rPr lang="en" sz="1600"/>
              <a:t>diseño</a:t>
            </a:r>
            <a:r>
              <a:rPr lang="en" sz="1600"/>
              <a:t> y "</a:t>
            </a:r>
            <a:r>
              <a:rPr lang="en" sz="1600"/>
              <a:t>debugging</a:t>
            </a:r>
            <a:r>
              <a:rPr lang="en" sz="1600"/>
              <a:t>".</a:t>
            </a:r>
            <a:endParaRPr sz="1600"/>
          </a:p>
        </p:txBody>
      </p:sp>
      <p:sp>
        <p:nvSpPr>
          <p:cNvPr id="177" name="Google Shape;177;p27"/>
          <p:cNvSpPr txBox="1"/>
          <p:nvPr/>
        </p:nvSpPr>
        <p:spPr>
          <a:xfrm>
            <a:off x="311700" y="4342350"/>
            <a:ext cx="474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Tutorial — Flask Documentation (2.0.x) (palletsprojects.com)</a:t>
            </a:r>
            <a:endParaRPr>
              <a:latin typeface="Proxima Nova"/>
              <a:ea typeface="Proxima Nova"/>
              <a:cs typeface="Proxima Nova"/>
              <a:sym typeface="Proxima Nova"/>
            </a:endParaRPr>
          </a:p>
          <a:p>
            <a:pPr indent="0" lvl="0" marL="0" rtl="0" algn="l">
              <a:spcBef>
                <a:spcPts val="0"/>
              </a:spcBef>
              <a:spcAft>
                <a:spcPts val="0"/>
              </a:spcAft>
              <a:buNone/>
            </a:pPr>
            <a:r>
              <a:rPr lang="en" sz="1100" u="sng">
                <a:solidFill>
                  <a:schemeClr val="hlink"/>
                </a:solidFill>
                <a:hlinkClick r:id="rId4"/>
              </a:rPr>
              <a:t>Quickstart — Flask Documentation (2.0.x) (palletsprojects.com)</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Endpoints</a:t>
            </a:r>
            <a:endParaRPr/>
          </a:p>
        </p:txBody>
      </p:sp>
      <p:sp>
        <p:nvSpPr>
          <p:cNvPr id="183" name="Google Shape;18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Provee distintos "endpoints" para hacer operaciones contra una base de datos. Conocidos como CRUD</a:t>
            </a:r>
            <a:endParaRPr sz="1600"/>
          </a:p>
          <a:p>
            <a:pPr indent="-330200" lvl="1" marL="914400" rtl="0" algn="l">
              <a:spcBef>
                <a:spcPts val="0"/>
              </a:spcBef>
              <a:spcAft>
                <a:spcPts val="0"/>
              </a:spcAft>
              <a:buSzPts val="1600"/>
              <a:buChar char="○"/>
            </a:pPr>
            <a:r>
              <a:rPr b="1" lang="en" sz="1600"/>
              <a:t>CREATE, READ, UPDATE, DELETE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Buena </a:t>
            </a:r>
            <a:r>
              <a:rPr lang="en"/>
              <a:t>documentación</a:t>
            </a:r>
            <a:r>
              <a:rPr lang="en"/>
              <a:t> de ERD-DB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Qué</a:t>
            </a:r>
            <a:r>
              <a:rPr lang="en"/>
              <a:t> necesitamos?</a:t>
            </a:r>
            <a:endParaRPr/>
          </a:p>
        </p:txBody>
      </p:sp>
      <p:sp>
        <p:nvSpPr>
          <p:cNvPr id="194" name="Google Shape;194;p30"/>
          <p:cNvSpPr txBox="1"/>
          <p:nvPr>
            <p:ph idx="1" type="body"/>
          </p:nvPr>
        </p:nvSpPr>
        <p:spPr>
          <a:xfrm>
            <a:off x="311700" y="1152475"/>
            <a:ext cx="8052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Formato facil y sencillo de comprender</a:t>
            </a:r>
            <a:endParaRPr/>
          </a:p>
          <a:p>
            <a:pPr indent="-342900" lvl="0" marL="457200" rtl="0" algn="l">
              <a:spcBef>
                <a:spcPts val="0"/>
              </a:spcBef>
              <a:spcAft>
                <a:spcPts val="0"/>
              </a:spcAft>
              <a:buSzPts val="1800"/>
              <a:buChar char="●"/>
            </a:pPr>
            <a:r>
              <a:rPr lang="en"/>
              <a:t>Preferiblemente basado en </a:t>
            </a:r>
            <a:r>
              <a:rPr b="1" lang="en"/>
              <a:t>.TXT </a:t>
            </a:r>
            <a:r>
              <a:rPr lang="en"/>
              <a:t>para poder tener bajo </a:t>
            </a:r>
            <a:r>
              <a:rPr b="1" lang="en"/>
              <a:t>Version Control</a:t>
            </a:r>
            <a:endParaRPr/>
          </a:p>
          <a:p>
            <a:pPr indent="-342900" lvl="0" marL="457200" rtl="0" algn="l">
              <a:spcBef>
                <a:spcPts val="0"/>
              </a:spcBef>
              <a:spcAft>
                <a:spcPts val="0"/>
              </a:spcAft>
              <a:buSzPts val="1800"/>
              <a:buChar char="●"/>
            </a:pPr>
            <a:r>
              <a:rPr lang="en"/>
              <a:t>Requiere modificaciones </a:t>
            </a:r>
            <a:r>
              <a:rPr lang="en"/>
              <a:t>mínimas</a:t>
            </a:r>
            <a:endParaRPr/>
          </a:p>
          <a:p>
            <a:pPr indent="-342900" lvl="0" marL="457200" rtl="0" algn="l">
              <a:spcBef>
                <a:spcPts val="0"/>
              </a:spcBef>
              <a:spcAft>
                <a:spcPts val="0"/>
              </a:spcAft>
              <a:buSzPts val="1800"/>
              <a:buChar char="●"/>
            </a:pPr>
            <a:r>
              <a:rPr b="1" lang="en"/>
              <a:t>¿Un Convertidor de Texto a Diagrama? </a:t>
            </a:r>
            <a:endParaRPr b="1"/>
          </a:p>
          <a:p>
            <a:pPr indent="-342900" lvl="0" marL="457200" rtl="0" algn="l">
              <a:spcBef>
                <a:spcPts val="0"/>
              </a:spcBef>
              <a:spcAft>
                <a:spcPts val="0"/>
              </a:spcAft>
              <a:buSzPts val="1800"/>
              <a:buChar char="●"/>
            </a:pPr>
            <a:r>
              <a:rPr b="1" lang="en"/>
              <a:t>¿Eso existe?</a:t>
            </a:r>
            <a:endParaRPr b="1"/>
          </a:p>
        </p:txBody>
      </p:sp>
      <p:sp>
        <p:nvSpPr>
          <p:cNvPr id="195" name="Google Shape;195;p30"/>
          <p:cNvSpPr txBox="1"/>
          <p:nvPr/>
        </p:nvSpPr>
        <p:spPr>
          <a:xfrm>
            <a:off x="3490350" y="3524675"/>
            <a:ext cx="1694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accent3"/>
                </a:solidFill>
                <a:latin typeface="Proxima Nova"/>
                <a:ea typeface="Proxima Nova"/>
                <a:cs typeface="Proxima Nova"/>
                <a:sym typeface="Proxima Nova"/>
              </a:rPr>
              <a:t>Pues si :)</a:t>
            </a:r>
            <a:endParaRPr b="1" sz="2100">
              <a:latin typeface="Proxima Nova"/>
              <a:ea typeface="Proxima Nova"/>
              <a:cs typeface="Proxima Nova"/>
              <a:sym typeface="Proxima Nova"/>
            </a:endParaRPr>
          </a:p>
        </p:txBody>
      </p:sp>
      <p:pic>
        <p:nvPicPr>
          <p:cNvPr id="196" name="Google Shape;196;p30"/>
          <p:cNvPicPr preferRelativeResize="0"/>
          <p:nvPr/>
        </p:nvPicPr>
        <p:blipFill rotWithShape="1">
          <a:blip r:embed="rId3">
            <a:alphaModFix/>
          </a:blip>
          <a:srcRect b="14632" l="0" r="2477" t="0"/>
          <a:stretch/>
        </p:blipFill>
        <p:spPr>
          <a:xfrm>
            <a:off x="5383050" y="2137700"/>
            <a:ext cx="2980650" cy="260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Markup Language</a:t>
            </a:r>
            <a:endParaRPr/>
          </a:p>
        </p:txBody>
      </p:sp>
      <p:sp>
        <p:nvSpPr>
          <p:cNvPr id="202" name="Google Shape;202;p31"/>
          <p:cNvSpPr txBox="1"/>
          <p:nvPr>
            <p:ph idx="1" type="body"/>
          </p:nvPr>
        </p:nvSpPr>
        <p:spPr>
          <a:xfrm>
            <a:off x="4701675" y="1123175"/>
            <a:ext cx="4130700" cy="33372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SzPts val="1800"/>
              <a:buChar char="●"/>
            </a:pPr>
            <a:r>
              <a:rPr lang="en"/>
              <a:t>DBML es una iniciativa para poder </a:t>
            </a:r>
            <a:r>
              <a:rPr lang="en"/>
              <a:t>fácilmente</a:t>
            </a:r>
            <a:r>
              <a:rPr lang="en"/>
              <a:t> </a:t>
            </a:r>
            <a:endParaRPr/>
          </a:p>
          <a:p>
            <a:pPr indent="-330200" lvl="1" marL="914400" rtl="0" algn="l">
              <a:lnSpc>
                <a:spcPct val="105000"/>
              </a:lnSpc>
              <a:spcBef>
                <a:spcPts val="0"/>
              </a:spcBef>
              <a:spcAft>
                <a:spcPts val="0"/>
              </a:spcAft>
              <a:buSzPts val="1600"/>
              <a:buChar char="○"/>
            </a:pPr>
            <a:r>
              <a:rPr lang="en" sz="1600"/>
              <a:t>E</a:t>
            </a:r>
            <a:r>
              <a:rPr lang="en" sz="1600"/>
              <a:t>xportar esquemas de una base de datos a otra (MySQL -&gt; Postgre)</a:t>
            </a:r>
            <a:endParaRPr sz="1600"/>
          </a:p>
          <a:p>
            <a:pPr indent="-330200" lvl="1" marL="914400" rtl="0" algn="l">
              <a:lnSpc>
                <a:spcPct val="105000"/>
              </a:lnSpc>
              <a:spcBef>
                <a:spcPts val="0"/>
              </a:spcBef>
              <a:spcAft>
                <a:spcPts val="0"/>
              </a:spcAft>
              <a:buSzPts val="1600"/>
              <a:buChar char="○"/>
            </a:pPr>
            <a:r>
              <a:rPr lang="en" sz="1600"/>
              <a:t>Versionar los estados de la base de datos</a:t>
            </a:r>
            <a:endParaRPr sz="1600"/>
          </a:p>
          <a:p>
            <a:pPr indent="-330200" lvl="1" marL="914400" rtl="0" algn="l">
              <a:lnSpc>
                <a:spcPct val="105000"/>
              </a:lnSpc>
              <a:spcBef>
                <a:spcPts val="0"/>
              </a:spcBef>
              <a:spcAft>
                <a:spcPts val="0"/>
              </a:spcAft>
              <a:buSzPts val="1600"/>
              <a:buChar char="○"/>
            </a:pPr>
            <a:r>
              <a:rPr lang="en" sz="1600"/>
              <a:t>Simplificar la lectura y no enfocarnos en detalles de </a:t>
            </a:r>
            <a:r>
              <a:rPr lang="en" sz="1600"/>
              <a:t>implementación</a:t>
            </a:r>
            <a:endParaRPr i="1" sz="1600"/>
          </a:p>
        </p:txBody>
      </p:sp>
      <p:sp>
        <p:nvSpPr>
          <p:cNvPr id="203" name="Google Shape;203;p31"/>
          <p:cNvSpPr txBox="1"/>
          <p:nvPr/>
        </p:nvSpPr>
        <p:spPr>
          <a:xfrm>
            <a:off x="420275" y="1123175"/>
            <a:ext cx="4071300" cy="28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600">
                <a:solidFill>
                  <a:schemeClr val="accent3"/>
                </a:solidFill>
                <a:latin typeface="Times New Roman"/>
                <a:ea typeface="Times New Roman"/>
                <a:cs typeface="Times New Roman"/>
                <a:sym typeface="Times New Roman"/>
              </a:rPr>
              <a:t>"DBML (Database Markup Language) is an open-source DSL language designed to define and document database schemas and structures. It is designed to be simple, consistent and highly-readable. It also comes with command-line tool and open-source module to help you convert between DBML and SQL."</a:t>
            </a:r>
            <a:endParaRPr i="1" sz="1600">
              <a:solidFill>
                <a:schemeClr val="accent3"/>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i="1" lang="en" sz="1600">
                <a:solidFill>
                  <a:schemeClr val="accent3"/>
                </a:solidFill>
                <a:latin typeface="Times New Roman"/>
                <a:ea typeface="Times New Roman"/>
                <a:cs typeface="Times New Roman"/>
                <a:sym typeface="Times New Roman"/>
              </a:rPr>
              <a:t>- Maintainers</a:t>
            </a:r>
            <a:endParaRPr i="1" sz="1600">
              <a:solidFill>
                <a:schemeClr val="accent3"/>
              </a:solidFill>
              <a:latin typeface="Times New Roman"/>
              <a:ea typeface="Times New Roman"/>
              <a:cs typeface="Times New Roman"/>
              <a:sym typeface="Times New Roman"/>
            </a:endParaRPr>
          </a:p>
        </p:txBody>
      </p:sp>
      <p:sp>
        <p:nvSpPr>
          <p:cNvPr id="204" name="Google Shape;204;p31"/>
          <p:cNvSpPr txBox="1"/>
          <p:nvPr/>
        </p:nvSpPr>
        <p:spPr>
          <a:xfrm>
            <a:off x="485525" y="4390400"/>
            <a:ext cx="3940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u="sng">
                <a:solidFill>
                  <a:schemeClr val="accent5"/>
                </a:solidFill>
                <a:hlinkClick r:id="rId3">
                  <a:extLst>
                    <a:ext uri="{A12FA001-AC4F-418D-AE19-62706E023703}">
                      <ahyp:hlinkClr val="tx"/>
                    </a:ext>
                  </a:extLst>
                </a:hlinkClick>
              </a:rPr>
              <a:t>DBML - Database Markup Language | DBML</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904560" y="909075"/>
            <a:ext cx="6901675" cy="3860475"/>
          </a:xfrm>
          <a:custGeom>
            <a:rect b="b" l="l" r="r" t="t"/>
            <a:pathLst>
              <a:path extrusionOk="0" h="154419" w="276067">
                <a:moveTo>
                  <a:pt x="1162" y="23853"/>
                </a:moveTo>
                <a:cubicBezTo>
                  <a:pt x="972" y="29060"/>
                  <a:pt x="83" y="42967"/>
                  <a:pt x="19" y="55095"/>
                </a:cubicBezTo>
                <a:cubicBezTo>
                  <a:pt x="-44" y="67224"/>
                  <a:pt x="19" y="83797"/>
                  <a:pt x="781" y="96624"/>
                </a:cubicBezTo>
                <a:cubicBezTo>
                  <a:pt x="1543" y="109451"/>
                  <a:pt x="1988" y="123675"/>
                  <a:pt x="4591" y="132057"/>
                </a:cubicBezTo>
                <a:cubicBezTo>
                  <a:pt x="7195" y="140439"/>
                  <a:pt x="11068" y="143233"/>
                  <a:pt x="16402" y="146916"/>
                </a:cubicBezTo>
                <a:cubicBezTo>
                  <a:pt x="21736" y="150599"/>
                  <a:pt x="30182" y="153330"/>
                  <a:pt x="36595" y="154155"/>
                </a:cubicBezTo>
                <a:cubicBezTo>
                  <a:pt x="43009" y="154981"/>
                  <a:pt x="49105" y="153774"/>
                  <a:pt x="54883" y="151869"/>
                </a:cubicBezTo>
                <a:cubicBezTo>
                  <a:pt x="60662" y="149964"/>
                  <a:pt x="66821" y="147996"/>
                  <a:pt x="71266" y="142725"/>
                </a:cubicBezTo>
                <a:cubicBezTo>
                  <a:pt x="75711" y="137455"/>
                  <a:pt x="79331" y="128184"/>
                  <a:pt x="81553" y="120246"/>
                </a:cubicBezTo>
                <a:cubicBezTo>
                  <a:pt x="83776" y="112309"/>
                  <a:pt x="83903" y="104816"/>
                  <a:pt x="84601" y="95100"/>
                </a:cubicBezTo>
                <a:cubicBezTo>
                  <a:pt x="85300" y="85385"/>
                  <a:pt x="83395" y="72685"/>
                  <a:pt x="85744" y="61953"/>
                </a:cubicBezTo>
                <a:cubicBezTo>
                  <a:pt x="88094" y="51222"/>
                  <a:pt x="94253" y="38395"/>
                  <a:pt x="98698" y="30711"/>
                </a:cubicBezTo>
                <a:cubicBezTo>
                  <a:pt x="103143" y="23028"/>
                  <a:pt x="110700" y="18519"/>
                  <a:pt x="112414" y="15852"/>
                </a:cubicBezTo>
                <a:cubicBezTo>
                  <a:pt x="114129" y="13185"/>
                  <a:pt x="107398" y="14773"/>
                  <a:pt x="108985" y="14709"/>
                </a:cubicBezTo>
                <a:cubicBezTo>
                  <a:pt x="110573" y="14646"/>
                  <a:pt x="116288" y="14646"/>
                  <a:pt x="121939" y="15471"/>
                </a:cubicBezTo>
                <a:cubicBezTo>
                  <a:pt x="127591" y="16297"/>
                  <a:pt x="137179" y="15725"/>
                  <a:pt x="142894" y="19662"/>
                </a:cubicBezTo>
                <a:cubicBezTo>
                  <a:pt x="148609" y="23599"/>
                  <a:pt x="150895" y="28362"/>
                  <a:pt x="156229" y="39093"/>
                </a:cubicBezTo>
                <a:cubicBezTo>
                  <a:pt x="161563" y="49825"/>
                  <a:pt x="170136" y="71542"/>
                  <a:pt x="174898" y="84051"/>
                </a:cubicBezTo>
                <a:cubicBezTo>
                  <a:pt x="179661" y="96561"/>
                  <a:pt x="180613" y="104308"/>
                  <a:pt x="184804" y="114150"/>
                </a:cubicBezTo>
                <a:cubicBezTo>
                  <a:pt x="188995" y="123993"/>
                  <a:pt x="196361" y="137582"/>
                  <a:pt x="200044" y="143106"/>
                </a:cubicBezTo>
                <a:cubicBezTo>
                  <a:pt x="203727" y="148631"/>
                  <a:pt x="205314" y="146281"/>
                  <a:pt x="206902" y="147297"/>
                </a:cubicBezTo>
                <a:cubicBezTo>
                  <a:pt x="208490" y="148313"/>
                  <a:pt x="206586" y="148885"/>
                  <a:pt x="209570" y="149202"/>
                </a:cubicBezTo>
                <a:cubicBezTo>
                  <a:pt x="212555" y="149520"/>
                  <a:pt x="220364" y="150028"/>
                  <a:pt x="224809" y="149202"/>
                </a:cubicBezTo>
                <a:cubicBezTo>
                  <a:pt x="229254" y="148377"/>
                  <a:pt x="231159" y="149710"/>
                  <a:pt x="236239" y="144249"/>
                </a:cubicBezTo>
                <a:cubicBezTo>
                  <a:pt x="241319" y="138788"/>
                  <a:pt x="250654" y="125707"/>
                  <a:pt x="255289" y="116436"/>
                </a:cubicBezTo>
                <a:cubicBezTo>
                  <a:pt x="259925" y="107165"/>
                  <a:pt x="262147" y="94783"/>
                  <a:pt x="264052" y="88623"/>
                </a:cubicBezTo>
                <a:cubicBezTo>
                  <a:pt x="265957" y="82464"/>
                  <a:pt x="265322" y="85956"/>
                  <a:pt x="266719" y="79479"/>
                </a:cubicBezTo>
                <a:cubicBezTo>
                  <a:pt x="268116" y="73002"/>
                  <a:pt x="271164" y="59731"/>
                  <a:pt x="272434" y="49761"/>
                </a:cubicBezTo>
                <a:cubicBezTo>
                  <a:pt x="273704" y="39792"/>
                  <a:pt x="273734" y="27956"/>
                  <a:pt x="274339" y="19662"/>
                </a:cubicBezTo>
                <a:cubicBezTo>
                  <a:pt x="274945" y="11369"/>
                  <a:pt x="275779" y="3277"/>
                  <a:pt x="276067" y="0"/>
                </a:cubicBezTo>
              </a:path>
            </a:pathLst>
          </a:custGeom>
          <a:noFill/>
          <a:ln cap="flat" cmpd="sng" w="28575">
            <a:solidFill>
              <a:schemeClr val="dk2"/>
            </a:solidFill>
            <a:prstDash val="dash"/>
            <a:round/>
            <a:headEnd len="med" w="med" type="none"/>
            <a:tailEnd len="med" w="med" type="none"/>
          </a:ln>
        </p:spPr>
      </p:sp>
      <p:sp>
        <p:nvSpPr>
          <p:cNvPr id="66" name="Google Shape;66;p14"/>
          <p:cNvSpPr txBox="1"/>
          <p:nvPr>
            <p:ph type="title"/>
          </p:nvPr>
        </p:nvSpPr>
        <p:spPr>
          <a:xfrm>
            <a:off x="311700" y="137850"/>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67" name="Google Shape;67;p14"/>
          <p:cNvSpPr txBox="1"/>
          <p:nvPr/>
        </p:nvSpPr>
        <p:spPr>
          <a:xfrm>
            <a:off x="263600" y="1424613"/>
            <a:ext cx="1518000" cy="6039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Undergraduate Research</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Aug 2016 - Dec 2020</a:t>
            </a:r>
            <a:endParaRPr sz="1000">
              <a:solidFill>
                <a:srgbClr val="434343"/>
              </a:solidFill>
              <a:latin typeface="Lato"/>
              <a:ea typeface="Lato"/>
              <a:cs typeface="Lato"/>
              <a:sym typeface="Lato"/>
            </a:endParaRPr>
          </a:p>
        </p:txBody>
      </p:sp>
      <p:sp>
        <p:nvSpPr>
          <p:cNvPr id="68" name="Google Shape;68;p14"/>
          <p:cNvSpPr txBox="1"/>
          <p:nvPr/>
        </p:nvSpPr>
        <p:spPr>
          <a:xfrm>
            <a:off x="363900" y="4276125"/>
            <a:ext cx="1674600" cy="5727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REU Experience</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Clustering </a:t>
            </a:r>
            <a:r>
              <a:rPr lang="en" sz="1000" u="sng">
                <a:solidFill>
                  <a:srgbClr val="434343"/>
                </a:solidFill>
                <a:latin typeface="Lato"/>
                <a:ea typeface="Lato"/>
                <a:cs typeface="Lato"/>
                <a:sym typeface="Lato"/>
              </a:rPr>
              <a:t>ML Training</a:t>
            </a:r>
            <a:endParaRPr sz="1000" u="sng">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Summer 2017</a:t>
            </a:r>
            <a:endParaRPr sz="1000">
              <a:solidFill>
                <a:srgbClr val="434343"/>
              </a:solidFill>
              <a:latin typeface="Lato"/>
              <a:ea typeface="Lato"/>
              <a:cs typeface="Lato"/>
              <a:sym typeface="Lato"/>
            </a:endParaRPr>
          </a:p>
        </p:txBody>
      </p:sp>
      <p:sp>
        <p:nvSpPr>
          <p:cNvPr id="69" name="Google Shape;69;p14"/>
          <p:cNvSpPr txBox="1"/>
          <p:nvPr/>
        </p:nvSpPr>
        <p:spPr>
          <a:xfrm>
            <a:off x="2542550" y="1369450"/>
            <a:ext cx="1388400" cy="639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Coop Experience</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Software Developer</a:t>
            </a:r>
            <a:endParaRPr sz="1000" u="sng">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Jan 2018 - July 2018</a:t>
            </a:r>
            <a:endParaRPr sz="1000">
              <a:solidFill>
                <a:srgbClr val="434343"/>
              </a:solidFill>
              <a:latin typeface="Lato"/>
              <a:ea typeface="Lato"/>
              <a:cs typeface="Lato"/>
              <a:sym typeface="Lato"/>
            </a:endParaRPr>
          </a:p>
        </p:txBody>
      </p:sp>
      <p:sp>
        <p:nvSpPr>
          <p:cNvPr id="70" name="Google Shape;70;p14"/>
          <p:cNvSpPr txBox="1"/>
          <p:nvPr/>
        </p:nvSpPr>
        <p:spPr>
          <a:xfrm>
            <a:off x="4448550" y="1340918"/>
            <a:ext cx="1776600" cy="963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Coop Experience</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Process Optimization Intern</a:t>
            </a:r>
            <a:endParaRPr sz="1000" u="sng">
              <a:solidFill>
                <a:srgbClr val="434343"/>
              </a:solidFill>
              <a:latin typeface="Lato"/>
              <a:ea typeface="Lato"/>
              <a:cs typeface="Lato"/>
              <a:sym typeface="Lato"/>
            </a:endParaRPr>
          </a:p>
          <a:p>
            <a:pPr indent="0" lvl="0" marL="0" rtl="0" algn="ctr">
              <a:spcBef>
                <a:spcPts val="0"/>
              </a:spcBef>
              <a:spcAft>
                <a:spcPts val="0"/>
              </a:spcAft>
              <a:buClr>
                <a:schemeClr val="dk2"/>
              </a:buClr>
              <a:buSzPts val="1100"/>
              <a:buFont typeface="Arial"/>
              <a:buNone/>
            </a:pPr>
            <a:r>
              <a:t/>
            </a:r>
            <a:endParaRPr sz="500" u="sng">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Aug 2018 - Jan 2019 </a:t>
            </a:r>
            <a:endParaRPr sz="1000">
              <a:solidFill>
                <a:srgbClr val="434343"/>
              </a:solidFill>
              <a:latin typeface="Lato"/>
              <a:ea typeface="Lato"/>
              <a:cs typeface="Lato"/>
              <a:sym typeface="Lato"/>
            </a:endParaRPr>
          </a:p>
          <a:p>
            <a:pPr indent="0" lvl="0" marL="0" rtl="0" algn="ctr">
              <a:spcBef>
                <a:spcPts val="0"/>
              </a:spcBef>
              <a:spcAft>
                <a:spcPts val="0"/>
              </a:spcAft>
              <a:buClr>
                <a:schemeClr val="dk2"/>
              </a:buClr>
              <a:buSzPts val="1100"/>
              <a:buFont typeface="Arial"/>
              <a:buNone/>
            </a:pPr>
            <a:r>
              <a:rPr lang="en" sz="500">
                <a:solidFill>
                  <a:srgbClr val="434343"/>
                </a:solidFill>
                <a:latin typeface="Lato"/>
                <a:ea typeface="Lato"/>
                <a:cs typeface="Lato"/>
                <a:sym typeface="Lato"/>
              </a:rPr>
              <a:t>_______________________________________________________________</a:t>
            </a:r>
            <a:endParaRPr sz="5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Part-time | Spring 2019</a:t>
            </a:r>
            <a:endParaRPr sz="1000">
              <a:solidFill>
                <a:srgbClr val="434343"/>
              </a:solidFill>
              <a:latin typeface="Lato"/>
              <a:ea typeface="Lato"/>
              <a:cs typeface="Lato"/>
              <a:sym typeface="Lato"/>
            </a:endParaRPr>
          </a:p>
          <a:p>
            <a:pPr indent="0" lvl="0" marL="0" rtl="0" algn="ctr">
              <a:spcBef>
                <a:spcPts val="0"/>
              </a:spcBef>
              <a:spcAft>
                <a:spcPts val="0"/>
              </a:spcAft>
              <a:buNone/>
            </a:pPr>
            <a:r>
              <a:t/>
            </a:r>
            <a:endParaRPr sz="1000" u="sng">
              <a:solidFill>
                <a:srgbClr val="434343"/>
              </a:solidFill>
              <a:latin typeface="Lato"/>
              <a:ea typeface="Lato"/>
              <a:cs typeface="Lato"/>
              <a:sym typeface="Lato"/>
            </a:endParaRPr>
          </a:p>
        </p:txBody>
      </p:sp>
      <p:sp>
        <p:nvSpPr>
          <p:cNvPr id="71" name="Google Shape;71;p14"/>
          <p:cNvSpPr txBox="1"/>
          <p:nvPr/>
        </p:nvSpPr>
        <p:spPr>
          <a:xfrm>
            <a:off x="6770975" y="2207650"/>
            <a:ext cx="2154900" cy="639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Summer Internship</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Cyber Resiliency Research Intern </a:t>
            </a:r>
            <a:r>
              <a:rPr lang="en" sz="1000">
                <a:solidFill>
                  <a:srgbClr val="434343"/>
                </a:solidFill>
                <a:latin typeface="Lato"/>
                <a:ea typeface="Lato"/>
                <a:cs typeface="Lato"/>
                <a:sym typeface="Lato"/>
              </a:rPr>
              <a:t> 2019 / 2020 / 2021 / Present</a:t>
            </a:r>
            <a:endParaRPr sz="1000">
              <a:solidFill>
                <a:srgbClr val="434343"/>
              </a:solidFill>
              <a:latin typeface="Lato"/>
              <a:ea typeface="Lato"/>
              <a:cs typeface="Lato"/>
              <a:sym typeface="Lato"/>
            </a:endParaRPr>
          </a:p>
        </p:txBody>
      </p:sp>
      <p:sp>
        <p:nvSpPr>
          <p:cNvPr id="72" name="Google Shape;72;p14"/>
          <p:cNvSpPr txBox="1"/>
          <p:nvPr/>
        </p:nvSpPr>
        <p:spPr>
          <a:xfrm>
            <a:off x="4520800" y="2867000"/>
            <a:ext cx="1937400" cy="9123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UPRM Arecibo Observatory Radiation</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Measuring Drone Project </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Advisor Dra. Nayda Santiago</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Spring 2019</a:t>
            </a:r>
            <a:endParaRPr sz="1000">
              <a:solidFill>
                <a:srgbClr val="434343"/>
              </a:solidFill>
              <a:latin typeface="Lato"/>
              <a:ea typeface="Lato"/>
              <a:cs typeface="Lato"/>
              <a:sym typeface="Lato"/>
            </a:endParaRPr>
          </a:p>
        </p:txBody>
      </p:sp>
      <p:sp>
        <p:nvSpPr>
          <p:cNvPr id="73" name="Google Shape;73;p14"/>
          <p:cNvSpPr txBox="1"/>
          <p:nvPr/>
        </p:nvSpPr>
        <p:spPr>
          <a:xfrm>
            <a:off x="2334625" y="2724150"/>
            <a:ext cx="1674600" cy="735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IAP Web Development</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Advisor Dra. Nayda Santiago</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Fall 2017-March 2018</a:t>
            </a:r>
            <a:endParaRPr sz="1000">
              <a:solidFill>
                <a:srgbClr val="434343"/>
              </a:solidFill>
              <a:latin typeface="Lato"/>
              <a:ea typeface="Lato"/>
              <a:cs typeface="Lato"/>
              <a:sym typeface="Lato"/>
            </a:endParaRPr>
          </a:p>
        </p:txBody>
      </p:sp>
      <p:sp>
        <p:nvSpPr>
          <p:cNvPr id="74" name="Google Shape;74;p14"/>
          <p:cNvSpPr txBox="1"/>
          <p:nvPr/>
        </p:nvSpPr>
        <p:spPr>
          <a:xfrm>
            <a:off x="204900" y="2815200"/>
            <a:ext cx="1518000" cy="735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IAP App Development</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Advisor Dra. Nayda Santiago</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Spring 2017</a:t>
            </a:r>
            <a:endParaRPr sz="1000">
              <a:solidFill>
                <a:srgbClr val="434343"/>
              </a:solidFill>
              <a:latin typeface="Lato"/>
              <a:ea typeface="Lato"/>
              <a:cs typeface="Lato"/>
              <a:sym typeface="Lato"/>
            </a:endParaRPr>
          </a:p>
        </p:txBody>
      </p:sp>
      <p:pic>
        <p:nvPicPr>
          <p:cNvPr id="75" name="Google Shape;75;p14"/>
          <p:cNvPicPr preferRelativeResize="0"/>
          <p:nvPr/>
        </p:nvPicPr>
        <p:blipFill>
          <a:blip r:embed="rId3">
            <a:alphaModFix/>
          </a:blip>
          <a:stretch>
            <a:fillRect/>
          </a:stretch>
        </p:blipFill>
        <p:spPr>
          <a:xfrm>
            <a:off x="527214" y="2494700"/>
            <a:ext cx="765039" cy="394350"/>
          </a:xfrm>
          <a:prstGeom prst="rect">
            <a:avLst/>
          </a:prstGeom>
          <a:noFill/>
          <a:ln>
            <a:noFill/>
          </a:ln>
        </p:spPr>
      </p:pic>
      <p:pic>
        <p:nvPicPr>
          <p:cNvPr id="76" name="Google Shape;76;p14"/>
          <p:cNvPicPr preferRelativeResize="0"/>
          <p:nvPr/>
        </p:nvPicPr>
        <p:blipFill>
          <a:blip r:embed="rId4">
            <a:alphaModFix/>
          </a:blip>
          <a:stretch>
            <a:fillRect/>
          </a:stretch>
        </p:blipFill>
        <p:spPr>
          <a:xfrm>
            <a:off x="704882" y="955353"/>
            <a:ext cx="537081" cy="537099"/>
          </a:xfrm>
          <a:prstGeom prst="rect">
            <a:avLst/>
          </a:prstGeom>
          <a:noFill/>
          <a:ln>
            <a:noFill/>
          </a:ln>
        </p:spPr>
      </p:pic>
      <p:pic>
        <p:nvPicPr>
          <p:cNvPr id="77" name="Google Shape;77;p14"/>
          <p:cNvPicPr preferRelativeResize="0"/>
          <p:nvPr/>
        </p:nvPicPr>
        <p:blipFill rotWithShape="1">
          <a:blip r:embed="rId5">
            <a:alphaModFix/>
          </a:blip>
          <a:srcRect b="6965" l="3558" r="3539" t="7572"/>
          <a:stretch/>
        </p:blipFill>
        <p:spPr>
          <a:xfrm>
            <a:off x="775689" y="3900377"/>
            <a:ext cx="868776" cy="394350"/>
          </a:xfrm>
          <a:prstGeom prst="rect">
            <a:avLst/>
          </a:prstGeom>
          <a:noFill/>
          <a:ln>
            <a:noFill/>
          </a:ln>
          <a:effectLst>
            <a:outerShdw blurRad="57150" rotWithShape="0" algn="bl" dir="5400000" dist="19050">
              <a:srgbClr val="000000">
                <a:alpha val="50000"/>
              </a:srgbClr>
            </a:outerShdw>
          </a:effectLst>
        </p:spPr>
      </p:pic>
      <p:pic>
        <p:nvPicPr>
          <p:cNvPr id="78" name="Google Shape;78;p14"/>
          <p:cNvPicPr preferRelativeResize="0"/>
          <p:nvPr/>
        </p:nvPicPr>
        <p:blipFill>
          <a:blip r:embed="rId3">
            <a:alphaModFix/>
          </a:blip>
          <a:stretch>
            <a:fillRect/>
          </a:stretch>
        </p:blipFill>
        <p:spPr>
          <a:xfrm>
            <a:off x="2670339" y="2405150"/>
            <a:ext cx="765039" cy="394350"/>
          </a:xfrm>
          <a:prstGeom prst="rect">
            <a:avLst/>
          </a:prstGeom>
          <a:noFill/>
          <a:ln>
            <a:noFill/>
          </a:ln>
        </p:spPr>
      </p:pic>
      <p:pic>
        <p:nvPicPr>
          <p:cNvPr id="79" name="Google Shape;79;p14"/>
          <p:cNvPicPr preferRelativeResize="0"/>
          <p:nvPr/>
        </p:nvPicPr>
        <p:blipFill rotWithShape="1">
          <a:blip r:embed="rId6">
            <a:alphaModFix/>
          </a:blip>
          <a:srcRect b="0" l="0" r="5365" t="0"/>
          <a:stretch/>
        </p:blipFill>
        <p:spPr>
          <a:xfrm>
            <a:off x="2816925" y="1058100"/>
            <a:ext cx="839662" cy="360601"/>
          </a:xfrm>
          <a:prstGeom prst="rect">
            <a:avLst/>
          </a:prstGeom>
          <a:noFill/>
          <a:ln>
            <a:noFill/>
          </a:ln>
          <a:effectLst>
            <a:outerShdw blurRad="28575" rotWithShape="0" algn="bl" dir="5400000" dist="19050">
              <a:srgbClr val="000000">
                <a:alpha val="50000"/>
              </a:srgbClr>
            </a:outerShdw>
          </a:effectLst>
        </p:spPr>
      </p:pic>
      <p:pic>
        <p:nvPicPr>
          <p:cNvPr id="80" name="Google Shape;80;p14"/>
          <p:cNvPicPr preferRelativeResize="0"/>
          <p:nvPr/>
        </p:nvPicPr>
        <p:blipFill>
          <a:blip r:embed="rId7">
            <a:alphaModFix/>
          </a:blip>
          <a:stretch>
            <a:fillRect/>
          </a:stretch>
        </p:blipFill>
        <p:spPr>
          <a:xfrm>
            <a:off x="5035923" y="878446"/>
            <a:ext cx="537100" cy="537100"/>
          </a:xfrm>
          <a:prstGeom prst="rect">
            <a:avLst/>
          </a:prstGeom>
          <a:noFill/>
          <a:ln>
            <a:noFill/>
          </a:ln>
          <a:effectLst>
            <a:outerShdw blurRad="57150" rotWithShape="0" algn="bl" dir="5400000" dist="19050">
              <a:srgbClr val="000000">
                <a:alpha val="50000"/>
              </a:srgbClr>
            </a:outerShdw>
          </a:effectLst>
        </p:spPr>
      </p:pic>
      <p:pic>
        <p:nvPicPr>
          <p:cNvPr id="81" name="Google Shape;81;p14"/>
          <p:cNvPicPr preferRelativeResize="0"/>
          <p:nvPr/>
        </p:nvPicPr>
        <p:blipFill>
          <a:blip r:embed="rId8">
            <a:alphaModFix/>
          </a:blip>
          <a:stretch>
            <a:fillRect/>
          </a:stretch>
        </p:blipFill>
        <p:spPr>
          <a:xfrm>
            <a:off x="5118974" y="2478900"/>
            <a:ext cx="606301" cy="460600"/>
          </a:xfrm>
          <a:prstGeom prst="rect">
            <a:avLst/>
          </a:prstGeom>
          <a:noFill/>
          <a:ln>
            <a:noFill/>
          </a:ln>
          <a:effectLst>
            <a:outerShdw blurRad="57150" rotWithShape="0" algn="bl" dir="5400000" dist="19050">
              <a:srgbClr val="000000">
                <a:alpha val="50000"/>
              </a:srgbClr>
            </a:outerShdw>
          </a:effectLst>
        </p:spPr>
      </p:pic>
      <p:pic>
        <p:nvPicPr>
          <p:cNvPr id="82" name="Google Shape;82;p14"/>
          <p:cNvPicPr preferRelativeResize="0"/>
          <p:nvPr/>
        </p:nvPicPr>
        <p:blipFill>
          <a:blip r:embed="rId9">
            <a:alphaModFix/>
          </a:blip>
          <a:stretch>
            <a:fillRect/>
          </a:stretch>
        </p:blipFill>
        <p:spPr>
          <a:xfrm>
            <a:off x="7286175" y="1833675"/>
            <a:ext cx="1223016" cy="537100"/>
          </a:xfrm>
          <a:prstGeom prst="rect">
            <a:avLst/>
          </a:prstGeom>
          <a:noFill/>
          <a:ln>
            <a:noFill/>
          </a:ln>
          <a:effectLst>
            <a:outerShdw blurRad="57150" rotWithShape="0" algn="bl" dir="5400000" dist="19050">
              <a:srgbClr val="000000">
                <a:alpha val="50000"/>
              </a:srgbClr>
            </a:outerShdw>
          </a:effectLst>
        </p:spPr>
      </p:pic>
      <p:sp>
        <p:nvSpPr>
          <p:cNvPr id="83" name="Google Shape;83;p14"/>
          <p:cNvSpPr txBox="1"/>
          <p:nvPr/>
        </p:nvSpPr>
        <p:spPr>
          <a:xfrm>
            <a:off x="7139148" y="3323075"/>
            <a:ext cx="1776600" cy="834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rgbClr val="434343"/>
                </a:solidFill>
                <a:latin typeface="Lato"/>
                <a:ea typeface="Lato"/>
                <a:cs typeface="Lato"/>
                <a:sym typeface="Lato"/>
              </a:rPr>
              <a:t>Project Manager</a:t>
            </a:r>
            <a:endParaRPr sz="1000" u="sng">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Lead Backend Developer</a:t>
            </a:r>
            <a:endParaRPr sz="1000" u="sng">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Systems Architect</a:t>
            </a:r>
            <a:endParaRPr sz="1000" u="sng">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Sept 2020 - May 2021</a:t>
            </a:r>
            <a:endParaRPr sz="1000">
              <a:solidFill>
                <a:srgbClr val="434343"/>
              </a:solidFill>
              <a:latin typeface="Lato"/>
              <a:ea typeface="Lato"/>
              <a:cs typeface="Lato"/>
              <a:sym typeface="Lato"/>
            </a:endParaRPr>
          </a:p>
        </p:txBody>
      </p:sp>
      <p:pic>
        <p:nvPicPr>
          <p:cNvPr id="84" name="Google Shape;84;p14"/>
          <p:cNvPicPr preferRelativeResize="0"/>
          <p:nvPr/>
        </p:nvPicPr>
        <p:blipFill>
          <a:blip r:embed="rId10">
            <a:alphaModFix/>
          </a:blip>
          <a:stretch>
            <a:fillRect/>
          </a:stretch>
        </p:blipFill>
        <p:spPr>
          <a:xfrm>
            <a:off x="7184888" y="3043807"/>
            <a:ext cx="1776600" cy="460593"/>
          </a:xfrm>
          <a:prstGeom prst="rect">
            <a:avLst/>
          </a:prstGeom>
          <a:noFill/>
          <a:ln>
            <a:noFill/>
          </a:ln>
          <a:effectLst>
            <a:outerShdw blurRad="57150" rotWithShape="0" algn="bl" dir="5400000" dist="19050">
              <a:srgbClr val="000000">
                <a:alpha val="50000"/>
              </a:srgbClr>
            </a:outerShdw>
          </a:effectLst>
        </p:spPr>
      </p:pic>
      <p:sp>
        <p:nvSpPr>
          <p:cNvPr id="85" name="Google Shape;85;p14"/>
          <p:cNvSpPr txBox="1"/>
          <p:nvPr/>
        </p:nvSpPr>
        <p:spPr>
          <a:xfrm>
            <a:off x="2360725" y="3777750"/>
            <a:ext cx="1674600" cy="639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Nunito"/>
                <a:ea typeface="Nunito"/>
                <a:cs typeface="Nunito"/>
                <a:sym typeface="Nunito"/>
              </a:rPr>
              <a:t>Richport Solutions Inc.</a:t>
            </a:r>
            <a:endParaRPr sz="1000">
              <a:solidFill>
                <a:srgbClr val="434343"/>
              </a:solidFill>
              <a:latin typeface="Nunito"/>
              <a:ea typeface="Nunito"/>
              <a:cs typeface="Nunito"/>
              <a:sym typeface="Nunito"/>
            </a:endParaRPr>
          </a:p>
          <a:p>
            <a:pPr indent="0" lvl="0" marL="0" rtl="0" algn="ctr">
              <a:spcBef>
                <a:spcPts val="0"/>
              </a:spcBef>
              <a:spcAft>
                <a:spcPts val="0"/>
              </a:spcAft>
              <a:buNone/>
            </a:pPr>
            <a:r>
              <a:rPr lang="en" sz="1000" u="sng">
                <a:solidFill>
                  <a:srgbClr val="434343"/>
                </a:solidFill>
                <a:latin typeface="Nunito"/>
                <a:ea typeface="Nunito"/>
                <a:cs typeface="Nunito"/>
                <a:sym typeface="Nunito"/>
              </a:rPr>
              <a:t>Lead Android Developer</a:t>
            </a:r>
            <a:endParaRPr sz="1000" u="sng">
              <a:solidFill>
                <a:srgbClr val="434343"/>
              </a:solidFill>
              <a:latin typeface="Nunito"/>
              <a:ea typeface="Nunito"/>
              <a:cs typeface="Nunito"/>
              <a:sym typeface="Nunito"/>
            </a:endParaRPr>
          </a:p>
          <a:p>
            <a:pPr indent="0" lvl="0" marL="0" rtl="0" algn="ctr">
              <a:spcBef>
                <a:spcPts val="0"/>
              </a:spcBef>
              <a:spcAft>
                <a:spcPts val="0"/>
              </a:spcAft>
              <a:buNone/>
            </a:pPr>
            <a:r>
              <a:rPr lang="en" sz="1000">
                <a:solidFill>
                  <a:srgbClr val="434343"/>
                </a:solidFill>
                <a:latin typeface="Nunito"/>
                <a:ea typeface="Nunito"/>
                <a:cs typeface="Nunito"/>
                <a:sym typeface="Nunito"/>
              </a:rPr>
              <a:t>Summer 2017</a:t>
            </a:r>
            <a:endParaRPr sz="1000">
              <a:solidFill>
                <a:srgbClr val="434343"/>
              </a:solidFill>
              <a:latin typeface="Lato"/>
              <a:ea typeface="Lato"/>
              <a:cs typeface="Lato"/>
              <a:sym typeface="Lato"/>
            </a:endParaRPr>
          </a:p>
        </p:txBody>
      </p:sp>
      <p:sp>
        <p:nvSpPr>
          <p:cNvPr id="86" name="Google Shape;86;p14"/>
          <p:cNvSpPr txBox="1"/>
          <p:nvPr/>
        </p:nvSpPr>
        <p:spPr>
          <a:xfrm>
            <a:off x="5493425" y="4281375"/>
            <a:ext cx="1674600" cy="639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Lato"/>
                <a:ea typeface="Lato"/>
                <a:cs typeface="Lato"/>
                <a:sym typeface="Lato"/>
              </a:rPr>
              <a:t>Codepath's Technical Interview Prep</a:t>
            </a:r>
            <a:endParaRPr sz="1000">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Summer 2019</a:t>
            </a:r>
            <a:endParaRPr sz="1000">
              <a:solidFill>
                <a:srgbClr val="434343"/>
              </a:solidFill>
              <a:latin typeface="Lato"/>
              <a:ea typeface="Lato"/>
              <a:cs typeface="Lato"/>
              <a:sym typeface="Lato"/>
            </a:endParaRPr>
          </a:p>
        </p:txBody>
      </p:sp>
      <p:pic>
        <p:nvPicPr>
          <p:cNvPr id="87" name="Google Shape;87;p14"/>
          <p:cNvPicPr preferRelativeResize="0"/>
          <p:nvPr/>
        </p:nvPicPr>
        <p:blipFill>
          <a:blip r:embed="rId11">
            <a:alphaModFix/>
          </a:blip>
          <a:stretch>
            <a:fillRect/>
          </a:stretch>
        </p:blipFill>
        <p:spPr>
          <a:xfrm>
            <a:off x="6116524" y="3869600"/>
            <a:ext cx="455266" cy="460599"/>
          </a:xfrm>
          <a:prstGeom prst="rect">
            <a:avLst/>
          </a:prstGeom>
          <a:noFill/>
          <a:ln>
            <a:noFill/>
          </a:ln>
          <a:effectLst>
            <a:outerShdw blurRad="57150" rotWithShape="0" algn="bl" dir="5400000" dist="19050">
              <a:srgbClr val="000000">
                <a:alpha val="50000"/>
              </a:srgbClr>
            </a:outerShdw>
          </a:effectLst>
        </p:spPr>
      </p:pic>
      <p:sp>
        <p:nvSpPr>
          <p:cNvPr id="88" name="Google Shape;88;p14"/>
          <p:cNvSpPr txBox="1"/>
          <p:nvPr/>
        </p:nvSpPr>
        <p:spPr>
          <a:xfrm>
            <a:off x="6898550" y="996950"/>
            <a:ext cx="1937400" cy="6396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434343"/>
                </a:solidFill>
                <a:latin typeface="Lato"/>
                <a:ea typeface="Lato"/>
                <a:cs typeface="Lato"/>
                <a:sym typeface="Lato"/>
              </a:rPr>
              <a:t>Sembrando Sentido (</a:t>
            </a:r>
            <a:r>
              <a:rPr b="1" lang="en" sz="1000">
                <a:solidFill>
                  <a:srgbClr val="434343"/>
                </a:solidFill>
                <a:latin typeface="Lato"/>
                <a:ea typeface="Lato"/>
                <a:cs typeface="Lato"/>
                <a:sym typeface="Lato"/>
              </a:rPr>
              <a:t>NFPO)</a:t>
            </a:r>
            <a:endParaRPr b="1" sz="1000">
              <a:solidFill>
                <a:srgbClr val="434343"/>
              </a:solidFill>
              <a:latin typeface="Lato"/>
              <a:ea typeface="Lato"/>
              <a:cs typeface="Lato"/>
              <a:sym typeface="Lato"/>
            </a:endParaRPr>
          </a:p>
          <a:p>
            <a:pPr indent="0" lvl="0" marL="0" rtl="0" algn="ctr">
              <a:spcBef>
                <a:spcPts val="0"/>
              </a:spcBef>
              <a:spcAft>
                <a:spcPts val="0"/>
              </a:spcAft>
              <a:buNone/>
            </a:pPr>
            <a:r>
              <a:rPr lang="en" sz="1000" u="sng">
                <a:solidFill>
                  <a:srgbClr val="434343"/>
                </a:solidFill>
                <a:latin typeface="Lato"/>
                <a:ea typeface="Lato"/>
                <a:cs typeface="Lato"/>
                <a:sym typeface="Lato"/>
              </a:rPr>
              <a:t>Fullstack Developer</a:t>
            </a:r>
            <a:endParaRPr sz="1000" u="sng">
              <a:solidFill>
                <a:srgbClr val="434343"/>
              </a:solidFill>
              <a:latin typeface="Lato"/>
              <a:ea typeface="Lato"/>
              <a:cs typeface="Lato"/>
              <a:sym typeface="Lato"/>
            </a:endParaRPr>
          </a:p>
          <a:p>
            <a:pPr indent="0" lvl="0" marL="0" rtl="0" algn="ctr">
              <a:spcBef>
                <a:spcPts val="0"/>
              </a:spcBef>
              <a:spcAft>
                <a:spcPts val="0"/>
              </a:spcAft>
              <a:buNone/>
            </a:pPr>
            <a:r>
              <a:rPr lang="en" sz="1000">
                <a:solidFill>
                  <a:srgbClr val="434343"/>
                </a:solidFill>
                <a:latin typeface="Lato"/>
                <a:ea typeface="Lato"/>
                <a:cs typeface="Lato"/>
                <a:sym typeface="Lato"/>
              </a:rPr>
              <a:t>2021 - Present</a:t>
            </a:r>
            <a:endParaRPr sz="1000">
              <a:solidFill>
                <a:srgbClr val="434343"/>
              </a:solidFill>
              <a:latin typeface="Lato"/>
              <a:ea typeface="Lato"/>
              <a:cs typeface="Lato"/>
              <a:sym typeface="Lato"/>
            </a:endParaRPr>
          </a:p>
          <a:p>
            <a:pPr indent="0" lvl="0" marL="0" rtl="0" algn="ctr">
              <a:spcBef>
                <a:spcPts val="0"/>
              </a:spcBef>
              <a:spcAft>
                <a:spcPts val="0"/>
              </a:spcAft>
              <a:buNone/>
            </a:pPr>
            <a:r>
              <a:t/>
            </a:r>
            <a:endParaRPr sz="1000">
              <a:solidFill>
                <a:srgbClr val="434343"/>
              </a:solidFill>
              <a:latin typeface="Lato"/>
              <a:ea typeface="Lato"/>
              <a:cs typeface="Lato"/>
              <a:sym typeface="Lato"/>
            </a:endParaRPr>
          </a:p>
        </p:txBody>
      </p:sp>
      <p:pic>
        <p:nvPicPr>
          <p:cNvPr id="89" name="Google Shape;89;p14"/>
          <p:cNvPicPr preferRelativeResize="0"/>
          <p:nvPr/>
        </p:nvPicPr>
        <p:blipFill rotWithShape="1">
          <a:blip r:embed="rId12">
            <a:alphaModFix/>
          </a:blip>
          <a:srcRect b="31757" l="17977" r="19472" t="8095"/>
          <a:stretch/>
        </p:blipFill>
        <p:spPr>
          <a:xfrm>
            <a:off x="7565763" y="439377"/>
            <a:ext cx="665163" cy="639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Markup Language</a:t>
            </a:r>
            <a:endParaRPr/>
          </a:p>
        </p:txBody>
      </p:sp>
      <p:pic>
        <p:nvPicPr>
          <p:cNvPr id="210" name="Google Shape;210;p32"/>
          <p:cNvPicPr preferRelativeResize="0"/>
          <p:nvPr/>
        </p:nvPicPr>
        <p:blipFill>
          <a:blip r:embed="rId3">
            <a:alphaModFix/>
          </a:blip>
          <a:stretch>
            <a:fillRect/>
          </a:stretch>
        </p:blipFill>
        <p:spPr>
          <a:xfrm>
            <a:off x="225607" y="1131350"/>
            <a:ext cx="5729526" cy="2752851"/>
          </a:xfrm>
          <a:prstGeom prst="rect">
            <a:avLst/>
          </a:prstGeom>
          <a:noFill/>
          <a:ln>
            <a:noFill/>
          </a:ln>
          <a:effectLst>
            <a:outerShdw blurRad="57150" rotWithShape="0" algn="bl" dir="5400000" dist="19050">
              <a:srgbClr val="000000">
                <a:alpha val="50000"/>
              </a:srgbClr>
            </a:outerShdw>
          </a:effectLst>
        </p:spPr>
      </p:pic>
      <p:pic>
        <p:nvPicPr>
          <p:cNvPr id="211" name="Google Shape;211;p32"/>
          <p:cNvPicPr preferRelativeResize="0"/>
          <p:nvPr/>
        </p:nvPicPr>
        <p:blipFill>
          <a:blip r:embed="rId4">
            <a:alphaModFix/>
          </a:blip>
          <a:stretch>
            <a:fillRect/>
          </a:stretch>
        </p:blipFill>
        <p:spPr>
          <a:xfrm>
            <a:off x="6087400" y="806625"/>
            <a:ext cx="2958200" cy="3953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Markup Language</a:t>
            </a:r>
            <a:endParaRPr/>
          </a:p>
        </p:txBody>
      </p:sp>
      <p:pic>
        <p:nvPicPr>
          <p:cNvPr id="217" name="Google Shape;217;p33"/>
          <p:cNvPicPr preferRelativeResize="0"/>
          <p:nvPr/>
        </p:nvPicPr>
        <p:blipFill>
          <a:blip r:embed="rId3">
            <a:alphaModFix/>
          </a:blip>
          <a:stretch>
            <a:fillRect/>
          </a:stretch>
        </p:blipFill>
        <p:spPr>
          <a:xfrm>
            <a:off x="1163738" y="1017725"/>
            <a:ext cx="6816517" cy="38209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DBML</a:t>
            </a:r>
            <a:endParaRPr/>
          </a:p>
        </p:txBody>
      </p:sp>
      <p:pic>
        <p:nvPicPr>
          <p:cNvPr id="223" name="Google Shape;223;p34"/>
          <p:cNvPicPr preferRelativeResize="0"/>
          <p:nvPr/>
        </p:nvPicPr>
        <p:blipFill>
          <a:blip r:embed="rId3">
            <a:alphaModFix/>
          </a:blip>
          <a:stretch>
            <a:fillRect/>
          </a:stretch>
        </p:blipFill>
        <p:spPr>
          <a:xfrm>
            <a:off x="800175" y="1140300"/>
            <a:ext cx="4048075" cy="3672099"/>
          </a:xfrm>
          <a:prstGeom prst="rect">
            <a:avLst/>
          </a:prstGeom>
          <a:noFill/>
          <a:ln>
            <a:noFill/>
          </a:ln>
          <a:effectLst>
            <a:outerShdw blurRad="57150" rotWithShape="0" algn="bl" dir="5400000" dist="19050">
              <a:srgbClr val="000000">
                <a:alpha val="50000"/>
              </a:srgbClr>
            </a:outerShdw>
          </a:effectLst>
        </p:spPr>
      </p:pic>
      <p:pic>
        <p:nvPicPr>
          <p:cNvPr id="224" name="Google Shape;224;p34"/>
          <p:cNvPicPr preferRelativeResize="0"/>
          <p:nvPr/>
        </p:nvPicPr>
        <p:blipFill>
          <a:blip r:embed="rId4">
            <a:alphaModFix/>
          </a:blip>
          <a:stretch>
            <a:fillRect/>
          </a:stretch>
        </p:blipFill>
        <p:spPr>
          <a:xfrm>
            <a:off x="5690749" y="445025"/>
            <a:ext cx="2689350" cy="41493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¿Conceptos útiles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Estandarizar</a:t>
            </a:r>
            <a:endParaRPr/>
          </a:p>
        </p:txBody>
      </p:sp>
      <p:sp>
        <p:nvSpPr>
          <p:cNvPr id="235" name="Google Shape;23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Crear </a:t>
            </a:r>
            <a:r>
              <a:rPr lang="en" sz="1600"/>
              <a:t>estándares y prácticas de diseño a seguir</a:t>
            </a:r>
            <a:endParaRPr sz="1600"/>
          </a:p>
          <a:p>
            <a:pPr indent="-330200" lvl="1" marL="914400" rtl="0" algn="l">
              <a:spcBef>
                <a:spcPts val="0"/>
              </a:spcBef>
              <a:spcAft>
                <a:spcPts val="0"/>
              </a:spcAft>
              <a:buSzPts val="1600"/>
              <a:buChar char="○"/>
            </a:pPr>
            <a:r>
              <a:rPr lang="en" sz="1600"/>
              <a:t>Mejor experiencia de desarrollo</a:t>
            </a:r>
            <a:endParaRPr sz="1600"/>
          </a:p>
          <a:p>
            <a:pPr indent="-330200" lvl="1" marL="914400" rtl="0" algn="l">
              <a:spcBef>
                <a:spcPts val="0"/>
              </a:spcBef>
              <a:spcAft>
                <a:spcPts val="0"/>
              </a:spcAft>
              <a:buSzPts val="1600"/>
              <a:buChar char="○"/>
            </a:pPr>
            <a:r>
              <a:rPr lang="en" sz="1600"/>
              <a:t>Más</a:t>
            </a:r>
            <a:r>
              <a:rPr lang="en" sz="1600"/>
              <a:t> facil percibir </a:t>
            </a:r>
            <a:r>
              <a:rPr b="1" lang="en" sz="1600"/>
              <a:t>bugs</a:t>
            </a:r>
            <a:endParaRPr b="1" sz="1600"/>
          </a:p>
          <a:p>
            <a:pPr indent="-330200" lvl="0" marL="457200" rtl="0" algn="l">
              <a:spcBef>
                <a:spcPts val="0"/>
              </a:spcBef>
              <a:spcAft>
                <a:spcPts val="0"/>
              </a:spcAft>
              <a:buSzPts val="1600"/>
              <a:buChar char="●"/>
            </a:pPr>
            <a:r>
              <a:rPr lang="en" sz="1600"/>
              <a:t>Ejemplos:</a:t>
            </a:r>
            <a:endParaRPr sz="1600"/>
          </a:p>
          <a:p>
            <a:pPr indent="-330200" lvl="1" marL="914400" rtl="0" algn="l">
              <a:spcBef>
                <a:spcPts val="0"/>
              </a:spcBef>
              <a:spcAft>
                <a:spcPts val="0"/>
              </a:spcAft>
              <a:buSzPts val="1600"/>
              <a:buChar char="○"/>
            </a:pPr>
            <a:r>
              <a:rPr lang="en" sz="1600"/>
              <a:t>Convención</a:t>
            </a:r>
            <a:r>
              <a:rPr lang="en" sz="1600"/>
              <a:t> de Nomenclatura</a:t>
            </a:r>
            <a:endParaRPr sz="1600"/>
          </a:p>
          <a:p>
            <a:pPr indent="-330200" lvl="1" marL="914400" rtl="0" algn="l">
              <a:spcBef>
                <a:spcPts val="0"/>
              </a:spcBef>
              <a:spcAft>
                <a:spcPts val="0"/>
              </a:spcAft>
              <a:buSzPts val="1600"/>
              <a:buChar char="○"/>
            </a:pPr>
            <a:r>
              <a:rPr lang="en" sz="1600"/>
              <a:t>Directorios</a:t>
            </a:r>
            <a:endParaRPr sz="1600"/>
          </a:p>
          <a:p>
            <a:pPr indent="-330200" lvl="1" marL="914400" rtl="0" algn="l">
              <a:spcBef>
                <a:spcPts val="0"/>
              </a:spcBef>
              <a:spcAft>
                <a:spcPts val="0"/>
              </a:spcAft>
              <a:buSzPts val="1600"/>
              <a:buChar char="○"/>
            </a:pPr>
            <a:r>
              <a:rPr lang="en" sz="1600"/>
              <a:t>etc.</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Resultados de</a:t>
            </a:r>
            <a:r>
              <a:rPr lang="en"/>
              <a:t> endpoints</a:t>
            </a:r>
            <a:endParaRPr/>
          </a:p>
        </p:txBody>
      </p:sp>
      <p:sp>
        <p:nvSpPr>
          <p:cNvPr id="241" name="Google Shape;241;p37"/>
          <p:cNvSpPr txBox="1"/>
          <p:nvPr/>
        </p:nvSpPr>
        <p:spPr>
          <a:xfrm>
            <a:off x="311700" y="4570400"/>
            <a:ext cx="579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Quickstart — Flask Documentation (2.0.x) (palletsprojects.com)</a:t>
            </a:r>
            <a:r>
              <a:rPr lang="en" sz="1100"/>
              <a:t> - working with JSON</a:t>
            </a:r>
            <a:endParaRPr sz="1100"/>
          </a:p>
        </p:txBody>
      </p:sp>
      <p:pic>
        <p:nvPicPr>
          <p:cNvPr id="242" name="Google Shape;242;p37"/>
          <p:cNvPicPr preferRelativeResize="0"/>
          <p:nvPr/>
        </p:nvPicPr>
        <p:blipFill rotWithShape="1">
          <a:blip r:embed="rId4">
            <a:alphaModFix/>
          </a:blip>
          <a:srcRect b="16821" l="10828" r="9667" t="17419"/>
          <a:stretch/>
        </p:blipFill>
        <p:spPr>
          <a:xfrm>
            <a:off x="311705" y="1067675"/>
            <a:ext cx="3862320" cy="1925724"/>
          </a:xfrm>
          <a:prstGeom prst="rect">
            <a:avLst/>
          </a:prstGeom>
          <a:noFill/>
          <a:ln>
            <a:noFill/>
          </a:ln>
        </p:spPr>
      </p:pic>
      <p:pic>
        <p:nvPicPr>
          <p:cNvPr id="243" name="Google Shape;243;p37"/>
          <p:cNvPicPr preferRelativeResize="0"/>
          <p:nvPr/>
        </p:nvPicPr>
        <p:blipFill rotWithShape="1">
          <a:blip r:embed="rId5">
            <a:alphaModFix/>
          </a:blip>
          <a:srcRect b="17354" l="8460" r="8344" t="17059"/>
          <a:stretch/>
        </p:blipFill>
        <p:spPr>
          <a:xfrm>
            <a:off x="3751575" y="2497125"/>
            <a:ext cx="5120000" cy="1925725"/>
          </a:xfrm>
          <a:prstGeom prst="rect">
            <a:avLst/>
          </a:prstGeom>
          <a:noFill/>
          <a:ln>
            <a:noFill/>
          </a:ln>
        </p:spPr>
      </p:pic>
      <p:sp>
        <p:nvSpPr>
          <p:cNvPr id="244" name="Google Shape;244;p37"/>
          <p:cNvSpPr txBox="1"/>
          <p:nvPr/>
        </p:nvSpPr>
        <p:spPr>
          <a:xfrm>
            <a:off x="4222050" y="1318200"/>
            <a:ext cx="39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Si un endpoint devuelve un </a:t>
            </a:r>
            <a:r>
              <a:rPr b="1" lang="en">
                <a:latin typeface="Proxima Nova"/>
                <a:ea typeface="Proxima Nova"/>
                <a:cs typeface="Proxima Nova"/>
                <a:sym typeface="Proxima Nova"/>
              </a:rPr>
              <a:t>dict</a:t>
            </a:r>
            <a:r>
              <a:rPr lang="en">
                <a:latin typeface="Proxima Nova"/>
                <a:ea typeface="Proxima Nova"/>
                <a:cs typeface="Proxima Nova"/>
                <a:sym typeface="Proxima Nova"/>
              </a:rPr>
              <a:t>, Flask lo procesa y convierte en un JSON.</a:t>
            </a:r>
            <a:endParaRPr>
              <a:latin typeface="Proxima Nova"/>
              <a:ea typeface="Proxima Nova"/>
              <a:cs typeface="Proxima Nova"/>
              <a:sym typeface="Proxima Nova"/>
            </a:endParaRPr>
          </a:p>
        </p:txBody>
      </p:sp>
      <p:sp>
        <p:nvSpPr>
          <p:cNvPr id="245" name="Google Shape;245;p37"/>
          <p:cNvSpPr txBox="1"/>
          <p:nvPr/>
        </p:nvSpPr>
        <p:spPr>
          <a:xfrm>
            <a:off x="605100" y="3474100"/>
            <a:ext cx="289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Si deseas devolver listas utilizar la </a:t>
            </a:r>
            <a:r>
              <a:rPr lang="en">
                <a:latin typeface="Proxima Nova"/>
                <a:ea typeface="Proxima Nova"/>
                <a:cs typeface="Proxima Nova"/>
                <a:sym typeface="Proxima Nova"/>
              </a:rPr>
              <a:t>función</a:t>
            </a:r>
            <a:r>
              <a:rPr lang="en">
                <a:latin typeface="Proxima Nova"/>
                <a:ea typeface="Proxima Nova"/>
                <a:cs typeface="Proxima Nova"/>
                <a:sym typeface="Proxima Nova"/>
              </a:rPr>
              <a:t> </a:t>
            </a:r>
            <a:r>
              <a:rPr b="1" lang="en">
                <a:latin typeface="Proxima Nova"/>
                <a:ea typeface="Proxima Nova"/>
                <a:cs typeface="Proxima Nova"/>
                <a:sym typeface="Proxima Nova"/>
              </a:rPr>
              <a:t>jsonify.</a:t>
            </a:r>
            <a:endParaRPr b="1">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Resultados de endpoints</a:t>
            </a:r>
            <a:endParaRPr/>
          </a:p>
        </p:txBody>
      </p:sp>
      <p:sp>
        <p:nvSpPr>
          <p:cNvPr id="251" name="Google Shape;25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Devolver los resultados directamente no es buena </a:t>
            </a:r>
            <a:r>
              <a:rPr lang="en" sz="1600"/>
              <a:t>práctica</a:t>
            </a:r>
            <a:endParaRPr sz="1600"/>
          </a:p>
          <a:p>
            <a:pPr indent="-330200" lvl="1" marL="914400" rtl="0" algn="l">
              <a:spcBef>
                <a:spcPts val="0"/>
              </a:spcBef>
              <a:spcAft>
                <a:spcPts val="0"/>
              </a:spcAft>
              <a:buSzPts val="1600"/>
              <a:buChar char="○"/>
            </a:pPr>
            <a:r>
              <a:rPr lang="en" sz="1600"/>
              <a:t>Inconsistencia</a:t>
            </a:r>
            <a:endParaRPr sz="1600"/>
          </a:p>
          <a:p>
            <a:pPr indent="-330200" lvl="1" marL="914400" rtl="0" algn="l">
              <a:spcBef>
                <a:spcPts val="0"/>
              </a:spcBef>
              <a:spcAft>
                <a:spcPts val="0"/>
              </a:spcAft>
              <a:buSzPts val="1600"/>
              <a:buChar char="○"/>
            </a:pPr>
            <a:r>
              <a:rPr lang="en" sz="1600"/>
              <a:t>Si se necesita cambiar algo global, pues…cambiar uno a uno</a:t>
            </a:r>
            <a:endParaRPr sz="1600"/>
          </a:p>
          <a:p>
            <a:pPr indent="-330200" lvl="0" marL="457200" rtl="0" algn="l">
              <a:spcBef>
                <a:spcPts val="0"/>
              </a:spcBef>
              <a:spcAft>
                <a:spcPts val="0"/>
              </a:spcAft>
              <a:buSzPts val="1600"/>
              <a:buChar char="●"/>
            </a:pPr>
            <a:r>
              <a:rPr lang="en" sz="1600"/>
              <a:t>En general es mejor crea "wrappers" a los resultados.</a:t>
            </a:r>
            <a:endParaRPr sz="1600"/>
          </a:p>
          <a:p>
            <a:pPr indent="-330200" lvl="0" marL="457200" rtl="0" algn="l">
              <a:spcBef>
                <a:spcPts val="0"/>
              </a:spcBef>
              <a:spcAft>
                <a:spcPts val="0"/>
              </a:spcAft>
              <a:buSzPts val="1600"/>
              <a:buChar char="●"/>
            </a:pPr>
            <a:r>
              <a:rPr lang="en" sz="1600"/>
              <a:t>Les llamare </a:t>
            </a:r>
            <a:r>
              <a:rPr b="1" lang="en" sz="1600"/>
              <a:t>ApiResult </a:t>
            </a:r>
            <a:r>
              <a:rPr lang="en" sz="1600"/>
              <a:t>y </a:t>
            </a:r>
            <a:r>
              <a:rPr b="1" lang="en" sz="1600"/>
              <a:t>ApiError</a:t>
            </a:r>
            <a:endParaRPr sz="1600"/>
          </a:p>
          <a:p>
            <a:pPr indent="-330200" lvl="1" marL="914400" rtl="0" algn="l">
              <a:spcBef>
                <a:spcPts val="0"/>
              </a:spcBef>
              <a:spcAft>
                <a:spcPts val="0"/>
              </a:spcAft>
              <a:buSzPts val="1600"/>
              <a:buChar char="○"/>
            </a:pPr>
            <a:r>
              <a:rPr lang="en" sz="1600"/>
              <a:t>ApiError no se refiere a excepciones sino </a:t>
            </a:r>
            <a:r>
              <a:rPr i="1" lang="en" sz="1600"/>
              <a:t>request </a:t>
            </a:r>
            <a:r>
              <a:rPr lang="en" sz="1600"/>
              <a:t>cuyo </a:t>
            </a:r>
            <a:r>
              <a:rPr i="1" lang="en" sz="1600"/>
              <a:t>response </a:t>
            </a:r>
            <a:r>
              <a:rPr lang="en" sz="1600"/>
              <a:t>sea en e</a:t>
            </a:r>
            <a:r>
              <a:rPr lang="en" sz="1600"/>
              <a:t>l</a:t>
            </a:r>
            <a:r>
              <a:rPr lang="en" sz="1600"/>
              <a:t> rango de </a:t>
            </a:r>
            <a:r>
              <a:rPr b="1" i="1" lang="en" sz="1600"/>
              <a:t>4XX - 5XX</a:t>
            </a:r>
            <a:endParaRPr b="1" i="1"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Resultados de endpoints</a:t>
            </a:r>
            <a:endParaRPr/>
          </a:p>
        </p:txBody>
      </p:sp>
      <p:pic>
        <p:nvPicPr>
          <p:cNvPr id="257" name="Google Shape;257;p39"/>
          <p:cNvPicPr preferRelativeResize="0"/>
          <p:nvPr/>
        </p:nvPicPr>
        <p:blipFill rotWithShape="1">
          <a:blip r:embed="rId3">
            <a:alphaModFix/>
          </a:blip>
          <a:srcRect b="10484" l="7368" r="7741" t="10917"/>
          <a:stretch/>
        </p:blipFill>
        <p:spPr>
          <a:xfrm>
            <a:off x="270025" y="988425"/>
            <a:ext cx="4328574" cy="2781123"/>
          </a:xfrm>
          <a:prstGeom prst="rect">
            <a:avLst/>
          </a:prstGeom>
          <a:noFill/>
          <a:ln>
            <a:noFill/>
          </a:ln>
          <a:effectLst>
            <a:outerShdw blurRad="57150" rotWithShape="0" algn="bl" dir="5400000" dist="19050">
              <a:srgbClr val="000000">
                <a:alpha val="50000"/>
              </a:srgbClr>
            </a:outerShdw>
          </a:effectLst>
        </p:spPr>
      </p:pic>
      <p:pic>
        <p:nvPicPr>
          <p:cNvPr id="258" name="Google Shape;258;p39"/>
          <p:cNvPicPr preferRelativeResize="0"/>
          <p:nvPr/>
        </p:nvPicPr>
        <p:blipFill>
          <a:blip r:embed="rId4">
            <a:alphaModFix/>
          </a:blip>
          <a:stretch>
            <a:fillRect/>
          </a:stretch>
        </p:blipFill>
        <p:spPr>
          <a:xfrm>
            <a:off x="4301875" y="1738750"/>
            <a:ext cx="4970051" cy="3448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Recursos por Armin Ronacher (creador)</a:t>
            </a:r>
            <a:endParaRPr/>
          </a:p>
        </p:txBody>
      </p:sp>
      <p:sp>
        <p:nvSpPr>
          <p:cNvPr id="264" name="Google Shape;26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u="sng">
                <a:solidFill>
                  <a:schemeClr val="hlink"/>
                </a:solidFill>
                <a:hlinkClick r:id="rId3"/>
              </a:rPr>
              <a:t>Armin Ronacher, "Flask for Fun and Profit", PyBay2016 - YouTube</a:t>
            </a:r>
            <a:r>
              <a:rPr lang="en" sz="1600"/>
              <a:t> - Complete Keynote</a:t>
            </a:r>
            <a:endParaRPr sz="1600"/>
          </a:p>
          <a:p>
            <a:pPr indent="-330200" lvl="0" marL="457200" rtl="0" algn="l">
              <a:spcBef>
                <a:spcPts val="0"/>
              </a:spcBef>
              <a:spcAft>
                <a:spcPts val="0"/>
              </a:spcAft>
              <a:buSzPts val="1600"/>
              <a:buChar char="●"/>
            </a:pPr>
            <a:r>
              <a:rPr lang="en" sz="1600" u="sng">
                <a:solidFill>
                  <a:schemeClr val="hlink"/>
                </a:solidFill>
                <a:hlinkClick r:id="rId4"/>
              </a:rPr>
              <a:t>Flask for Fun and Profit - Speaker Deck</a:t>
            </a:r>
            <a:r>
              <a:rPr lang="en" sz="1600"/>
              <a:t> - 2016 Slides</a:t>
            </a:r>
            <a:endParaRPr sz="1600"/>
          </a:p>
          <a:p>
            <a:pPr indent="-330200" lvl="0" marL="457200" rtl="0" algn="l">
              <a:spcBef>
                <a:spcPts val="0"/>
              </a:spcBef>
              <a:spcAft>
                <a:spcPts val="0"/>
              </a:spcAft>
              <a:buSzPts val="1600"/>
              <a:buChar char="●"/>
            </a:pPr>
            <a:r>
              <a:rPr lang="en" sz="1600" u="sng">
                <a:solidFill>
                  <a:schemeClr val="hlink"/>
                </a:solidFill>
                <a:hlinkClick r:id="rId5"/>
              </a:rPr>
              <a:t>Advanced Flask Patterns - Speaker Deck</a:t>
            </a:r>
            <a:r>
              <a:rPr lang="en" sz="1600"/>
              <a:t> - PyCon Russia - 2013</a:t>
            </a:r>
            <a:endParaRPr sz="1600"/>
          </a:p>
          <a:p>
            <a:pPr indent="-330200" lvl="0" marL="457200" rtl="0" algn="l">
              <a:spcBef>
                <a:spcPts val="0"/>
              </a:spcBef>
              <a:spcAft>
                <a:spcPts val="0"/>
              </a:spcAft>
              <a:buSzPts val="1600"/>
              <a:buChar char="●"/>
            </a:pPr>
            <a:r>
              <a:rPr lang="en" sz="1600" u="sng">
                <a:solidFill>
                  <a:schemeClr val="hlink"/>
                </a:solidFill>
                <a:hlinkClick r:id="rId6"/>
              </a:rPr>
              <a:t>Advanced Flask Patterns - Speaker Deck</a:t>
            </a:r>
            <a:r>
              <a:rPr lang="en" sz="1600"/>
              <a:t> - 2012</a:t>
            </a:r>
            <a:endParaRPr sz="1600"/>
          </a:p>
          <a:p>
            <a:pPr indent="-330200" lvl="0" marL="457200" rtl="0" algn="l">
              <a:spcBef>
                <a:spcPts val="0"/>
              </a:spcBef>
              <a:spcAft>
                <a:spcPts val="0"/>
              </a:spcAft>
              <a:buSzPts val="1600"/>
              <a:buChar char="●"/>
            </a:pPr>
            <a:r>
              <a:rPr lang="en" sz="1600" u="sng">
                <a:solidFill>
                  <a:schemeClr val="hlink"/>
                </a:solidFill>
                <a:hlinkClick r:id="rId7"/>
              </a:rPr>
              <a:t>https://speakerdeck.com/mitsuhiko</a:t>
            </a:r>
            <a:r>
              <a:rPr lang="en" sz="1600"/>
              <a:t> - </a:t>
            </a:r>
            <a:r>
              <a:rPr lang="en" sz="1600"/>
              <a:t>Más</a:t>
            </a:r>
            <a:r>
              <a:rPr lang="en" sz="1600"/>
              <a:t> presentaciones de Armin</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265500" y="1816950"/>
            <a:ext cx="4045200" cy="1509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LET’S CODE</a:t>
            </a:r>
            <a:endParaRPr/>
          </a:p>
        </p:txBody>
      </p:sp>
      <p:pic>
        <p:nvPicPr>
          <p:cNvPr id="270" name="Google Shape;270;p41"/>
          <p:cNvPicPr preferRelativeResize="0"/>
          <p:nvPr/>
        </p:nvPicPr>
        <p:blipFill>
          <a:blip r:embed="rId3">
            <a:alphaModFix/>
          </a:blip>
          <a:stretch>
            <a:fillRect/>
          </a:stretch>
        </p:blipFill>
        <p:spPr>
          <a:xfrm>
            <a:off x="5162553" y="830250"/>
            <a:ext cx="3483000" cy="348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510450" y="2057400"/>
            <a:ext cx="42237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t>
            </a:r>
            <a:r>
              <a:rPr lang="en"/>
              <a:t>Qué</a:t>
            </a:r>
            <a:r>
              <a:rPr lang="en"/>
              <a:t> es un API?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Dependencias</a:t>
            </a:r>
            <a:endParaRPr/>
          </a:p>
        </p:txBody>
      </p:sp>
      <p:sp>
        <p:nvSpPr>
          <p:cNvPr id="276" name="Google Shape;276;p42"/>
          <p:cNvSpPr txBox="1"/>
          <p:nvPr>
            <p:ph idx="1" type="body"/>
          </p:nvPr>
        </p:nvSpPr>
        <p:spPr>
          <a:xfrm>
            <a:off x="4641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Flask</a:t>
            </a:r>
            <a:endParaRPr/>
          </a:p>
          <a:p>
            <a:pPr indent="-342900" lvl="0" marL="457200" rtl="0" algn="l">
              <a:spcBef>
                <a:spcPts val="0"/>
              </a:spcBef>
              <a:spcAft>
                <a:spcPts val="0"/>
              </a:spcAft>
              <a:buSzPts val="1800"/>
              <a:buChar char="●"/>
            </a:pPr>
            <a:r>
              <a:rPr lang="en"/>
              <a:t>Yoyo Migrations </a:t>
            </a:r>
            <a:endParaRPr/>
          </a:p>
          <a:p>
            <a:pPr indent="-330200" lvl="1" marL="914400" rtl="0" algn="l">
              <a:spcBef>
                <a:spcPts val="0"/>
              </a:spcBef>
              <a:spcAft>
                <a:spcPts val="0"/>
              </a:spcAft>
              <a:buSzPts val="1600"/>
              <a:buChar char="○"/>
            </a:pPr>
            <a:r>
              <a:rPr lang="en" sz="1600"/>
              <a:t>Útil</a:t>
            </a:r>
            <a:r>
              <a:rPr lang="en" sz="1600"/>
              <a:t> para manejar la </a:t>
            </a:r>
            <a:r>
              <a:rPr lang="en" sz="1600"/>
              <a:t>creación</a:t>
            </a:r>
            <a:r>
              <a:rPr lang="en" sz="1600"/>
              <a:t> y </a:t>
            </a:r>
            <a:r>
              <a:rPr lang="en" sz="1600"/>
              <a:t>modificación</a:t>
            </a:r>
            <a:r>
              <a:rPr lang="en" sz="1600"/>
              <a:t> de tablas.</a:t>
            </a:r>
            <a:endParaRPr sz="1600"/>
          </a:p>
          <a:p>
            <a:pPr indent="-330200" lvl="1" marL="914400" rtl="0" algn="l">
              <a:spcBef>
                <a:spcPts val="0"/>
              </a:spcBef>
              <a:spcAft>
                <a:spcPts val="0"/>
              </a:spcAft>
              <a:buSzPts val="1600"/>
              <a:buChar char="○"/>
            </a:pPr>
            <a:r>
              <a:rPr lang="en" sz="1600"/>
              <a:t>"Migraciones" es un concepto equivalente a VERSIONING CONTROL para la Base de Datos</a:t>
            </a:r>
            <a:endParaRPr sz="1600"/>
          </a:p>
          <a:p>
            <a:pPr indent="-330200" lvl="1" marL="914400" rtl="0" algn="l">
              <a:spcBef>
                <a:spcPts val="0"/>
              </a:spcBef>
              <a:spcAft>
                <a:spcPts val="0"/>
              </a:spcAft>
              <a:buSzPts val="1600"/>
              <a:buChar char="○"/>
            </a:pPr>
            <a:r>
              <a:rPr lang="en" sz="1600"/>
              <a:t>Hace </a:t>
            </a:r>
            <a:r>
              <a:rPr lang="en" sz="1600"/>
              <a:t>más</a:t>
            </a:r>
            <a:r>
              <a:rPr lang="en" sz="1600"/>
              <a:t> </a:t>
            </a:r>
            <a:r>
              <a:rPr lang="en" sz="1600"/>
              <a:t>fácil</a:t>
            </a:r>
            <a:r>
              <a:rPr lang="en" sz="1600"/>
              <a:t> el manejo, </a:t>
            </a:r>
            <a:r>
              <a:rPr lang="en" sz="1600"/>
              <a:t>reestructuracion</a:t>
            </a:r>
            <a:r>
              <a:rPr lang="en" sz="1600"/>
              <a:t>, y encontrar bugs en </a:t>
            </a:r>
            <a:r>
              <a:rPr lang="en" sz="1600"/>
              <a:t>el</a:t>
            </a:r>
            <a:r>
              <a:rPr lang="en" sz="1600"/>
              <a:t> schema de una base de datos</a:t>
            </a:r>
            <a:endParaRPr sz="1600"/>
          </a:p>
          <a:p>
            <a:pPr indent="-342900" lvl="0" marL="457200" rtl="0" algn="l">
              <a:spcBef>
                <a:spcPts val="0"/>
              </a:spcBef>
              <a:spcAft>
                <a:spcPts val="0"/>
              </a:spcAft>
              <a:buSzPts val="1800"/>
              <a:buChar char="●"/>
            </a:pPr>
            <a:r>
              <a:rPr lang="en"/>
              <a:t>psycopg2 - </a:t>
            </a:r>
            <a:r>
              <a:rPr lang="en" u="sng">
                <a:solidFill>
                  <a:schemeClr val="hlink"/>
                </a:solidFill>
                <a:latin typeface="Arial"/>
                <a:ea typeface="Arial"/>
                <a:cs typeface="Arial"/>
                <a:sym typeface="Arial"/>
                <a:hlinkClick r:id="rId3"/>
              </a:rPr>
              <a:t>psycopg2 · PyPI</a:t>
            </a:r>
            <a:endParaRPr/>
          </a:p>
          <a:p>
            <a:pPr indent="-330200" lvl="1" marL="914400" rtl="0" algn="l">
              <a:spcBef>
                <a:spcPts val="0"/>
              </a:spcBef>
              <a:spcAft>
                <a:spcPts val="0"/>
              </a:spcAft>
              <a:buSzPts val="1600"/>
              <a:buChar char="○"/>
            </a:pPr>
            <a:r>
              <a:rPr i="1" lang="en" sz="1600"/>
              <a:t>Database Adapter </a:t>
            </a:r>
            <a:r>
              <a:rPr lang="en" sz="1600"/>
              <a:t>de PostgreSQL para el lenguaje de Python</a:t>
            </a:r>
            <a:endParaRPr sz="1600"/>
          </a:p>
        </p:txBody>
      </p:sp>
      <p:sp>
        <p:nvSpPr>
          <p:cNvPr id="277" name="Google Shape;277;p42"/>
          <p:cNvSpPr txBox="1"/>
          <p:nvPr/>
        </p:nvSpPr>
        <p:spPr>
          <a:xfrm>
            <a:off x="449225" y="4390400"/>
            <a:ext cx="494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[Solved] ImportError: No Module Named 'psycopg2' - Python Pool</a:t>
            </a:r>
            <a:endParaRPr sz="15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Instalación</a:t>
            </a:r>
            <a:r>
              <a:rPr lang="en"/>
              <a:t> de dependencias</a:t>
            </a:r>
            <a:endParaRPr/>
          </a:p>
        </p:txBody>
      </p:sp>
      <p:pic>
        <p:nvPicPr>
          <p:cNvPr id="283" name="Google Shape;283;p43"/>
          <p:cNvPicPr preferRelativeResize="0"/>
          <p:nvPr/>
        </p:nvPicPr>
        <p:blipFill rotWithShape="1">
          <a:blip r:embed="rId3">
            <a:alphaModFix/>
          </a:blip>
          <a:srcRect b="13624" l="9326" r="12236" t="-3439"/>
          <a:stretch/>
        </p:blipFill>
        <p:spPr>
          <a:xfrm>
            <a:off x="6926425" y="972775"/>
            <a:ext cx="1990125" cy="1526250"/>
          </a:xfrm>
          <a:prstGeom prst="rect">
            <a:avLst/>
          </a:prstGeom>
          <a:noFill/>
          <a:ln>
            <a:noFill/>
          </a:ln>
        </p:spPr>
      </p:pic>
      <p:sp>
        <p:nvSpPr>
          <p:cNvPr id="284" name="Google Shape;284;p43"/>
          <p:cNvSpPr txBox="1"/>
          <p:nvPr/>
        </p:nvSpPr>
        <p:spPr>
          <a:xfrm>
            <a:off x="6698988" y="2630525"/>
            <a:ext cx="2445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latin typeface="Proxima Nova"/>
                <a:ea typeface="Proxima Nova"/>
                <a:cs typeface="Proxima Nova"/>
                <a:sym typeface="Proxima Nova"/>
              </a:rPr>
              <a:t>AHA! And just like that!</a:t>
            </a:r>
            <a:endParaRPr i="1" sz="1800">
              <a:latin typeface="Proxima Nova"/>
              <a:ea typeface="Proxima Nova"/>
              <a:cs typeface="Proxima Nova"/>
              <a:sym typeface="Proxima Nova"/>
            </a:endParaRPr>
          </a:p>
        </p:txBody>
      </p:sp>
      <p:pic>
        <p:nvPicPr>
          <p:cNvPr id="285" name="Google Shape;285;p43"/>
          <p:cNvPicPr preferRelativeResize="0"/>
          <p:nvPr/>
        </p:nvPicPr>
        <p:blipFill>
          <a:blip r:embed="rId4">
            <a:alphaModFix/>
          </a:blip>
          <a:stretch>
            <a:fillRect/>
          </a:stretch>
        </p:blipFill>
        <p:spPr>
          <a:xfrm>
            <a:off x="0" y="904725"/>
            <a:ext cx="6833520" cy="3920026"/>
          </a:xfrm>
          <a:prstGeom prst="rect">
            <a:avLst/>
          </a:prstGeom>
          <a:noFill/>
          <a:ln>
            <a:noFill/>
          </a:ln>
          <a:effectLst>
            <a:outerShdw blurRad="6286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 momento…</a:t>
            </a:r>
            <a:endParaRPr/>
          </a:p>
        </p:txBody>
      </p:sp>
      <p:sp>
        <p:nvSpPr>
          <p:cNvPr id="291" name="Google Shape;291;p44"/>
          <p:cNvSpPr txBox="1"/>
          <p:nvPr/>
        </p:nvSpPr>
        <p:spPr>
          <a:xfrm>
            <a:off x="420900" y="3261725"/>
            <a:ext cx="84114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Para poder instalar </a:t>
            </a:r>
            <a:r>
              <a:rPr b="1" lang="en" sz="1500">
                <a:latin typeface="Proxima Nova"/>
                <a:ea typeface="Proxima Nova"/>
                <a:cs typeface="Proxima Nova"/>
                <a:sym typeface="Proxima Nova"/>
              </a:rPr>
              <a:t>psycopg2 </a:t>
            </a:r>
            <a:r>
              <a:rPr lang="en">
                <a:latin typeface="Proxima Nova"/>
                <a:ea typeface="Proxima Nova"/>
                <a:cs typeface="Proxima Nova"/>
                <a:sym typeface="Proxima Nova"/>
              </a:rPr>
              <a:t>es necesario una dependencia: </a:t>
            </a:r>
            <a:r>
              <a:rPr b="1" lang="en">
                <a:latin typeface="Proxima Nova"/>
                <a:ea typeface="Proxima Nova"/>
                <a:cs typeface="Proxima Nova"/>
                <a:sym typeface="Proxima Nova"/>
              </a:rPr>
              <a:t>libpq-dev. (ubuntu/debian)</a:t>
            </a:r>
            <a:endParaRPr b="1">
              <a:latin typeface="Proxima Nova"/>
              <a:ea typeface="Proxima Nova"/>
              <a:cs typeface="Proxima Nova"/>
              <a:sym typeface="Proxima Nova"/>
            </a:endParaRPr>
          </a:p>
          <a:p>
            <a:pPr indent="0" lvl="0" marL="0" rtl="0" algn="l">
              <a:spcBef>
                <a:spcPts val="0"/>
              </a:spcBef>
              <a:spcAft>
                <a:spcPts val="0"/>
              </a:spcAft>
              <a:buNone/>
            </a:pPr>
            <a:r>
              <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Esto es una </a:t>
            </a:r>
            <a:r>
              <a:rPr lang="en">
                <a:latin typeface="Proxima Nova"/>
                <a:ea typeface="Proxima Nova"/>
                <a:cs typeface="Proxima Nova"/>
                <a:sym typeface="Proxima Nova"/>
              </a:rPr>
              <a:t>colección</a:t>
            </a:r>
            <a:r>
              <a:rPr lang="en">
                <a:latin typeface="Proxima Nova"/>
                <a:ea typeface="Proxima Nova"/>
                <a:cs typeface="Proxima Nova"/>
                <a:sym typeface="Proxima Nova"/>
              </a:rPr>
              <a:t> de binarios para desarrollo con PostgreSQL</a:t>
            </a:r>
            <a:endParaRPr>
              <a:latin typeface="Proxima Nova"/>
              <a:ea typeface="Proxima Nova"/>
              <a:cs typeface="Proxima Nova"/>
              <a:sym typeface="Proxima Nova"/>
            </a:endParaRPr>
          </a:p>
        </p:txBody>
      </p:sp>
      <p:pic>
        <p:nvPicPr>
          <p:cNvPr id="292" name="Google Shape;292;p44"/>
          <p:cNvPicPr preferRelativeResize="0"/>
          <p:nvPr/>
        </p:nvPicPr>
        <p:blipFill>
          <a:blip r:embed="rId3">
            <a:alphaModFix/>
          </a:blip>
          <a:stretch>
            <a:fillRect/>
          </a:stretch>
        </p:blipFill>
        <p:spPr>
          <a:xfrm>
            <a:off x="1726125" y="1017724"/>
            <a:ext cx="5691751" cy="230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Activate </a:t>
            </a:r>
            <a:r>
              <a:rPr i="1" lang="en"/>
              <a:t>venv</a:t>
            </a:r>
            <a:endParaRPr i="1"/>
          </a:p>
        </p:txBody>
      </p:sp>
      <p:sp>
        <p:nvSpPr>
          <p:cNvPr id="298" name="Google Shape;298;p45"/>
          <p:cNvSpPr txBox="1"/>
          <p:nvPr/>
        </p:nvSpPr>
        <p:spPr>
          <a:xfrm>
            <a:off x="4857150" y="2372150"/>
            <a:ext cx="3356400" cy="9267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 source ./venv/bin/activate</a:t>
            </a:r>
            <a:endParaRPr b="1" sz="1300">
              <a:solidFill>
                <a:srgbClr val="3E4349"/>
              </a:solidFill>
              <a:latin typeface="Courier New"/>
              <a:ea typeface="Courier New"/>
              <a:cs typeface="Courier New"/>
              <a:sym typeface="Courier New"/>
            </a:endParaRPr>
          </a:p>
        </p:txBody>
      </p:sp>
      <p:sp>
        <p:nvSpPr>
          <p:cNvPr id="299" name="Google Shape;299;p45"/>
          <p:cNvSpPr txBox="1"/>
          <p:nvPr/>
        </p:nvSpPr>
        <p:spPr>
          <a:xfrm>
            <a:off x="463600" y="2372150"/>
            <a:ext cx="3281400" cy="9267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&gt; venv\Scripts\activate</a:t>
            </a:r>
            <a:endParaRPr b="1" sz="1700">
              <a:latin typeface="Source Code Pro"/>
              <a:ea typeface="Source Code Pro"/>
              <a:cs typeface="Source Code Pro"/>
              <a:sym typeface="Source Code Pro"/>
            </a:endParaRPr>
          </a:p>
        </p:txBody>
      </p:sp>
      <p:sp>
        <p:nvSpPr>
          <p:cNvPr id="300" name="Google Shape;300;p45"/>
          <p:cNvSpPr txBox="1"/>
          <p:nvPr/>
        </p:nvSpPr>
        <p:spPr>
          <a:xfrm>
            <a:off x="383875" y="1842378"/>
            <a:ext cx="18189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Windows</a:t>
            </a:r>
            <a:endParaRPr b="1" sz="1800">
              <a:latin typeface="Roboto"/>
              <a:ea typeface="Roboto"/>
              <a:cs typeface="Roboto"/>
              <a:sym typeface="Roboto"/>
            </a:endParaRPr>
          </a:p>
        </p:txBody>
      </p:sp>
      <p:sp>
        <p:nvSpPr>
          <p:cNvPr id="301" name="Google Shape;301;p45"/>
          <p:cNvSpPr txBox="1"/>
          <p:nvPr/>
        </p:nvSpPr>
        <p:spPr>
          <a:xfrm>
            <a:off x="4756175" y="1842378"/>
            <a:ext cx="18189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Linux</a:t>
            </a:r>
            <a:endParaRPr b="1" sz="1800">
              <a:latin typeface="Roboto"/>
              <a:ea typeface="Roboto"/>
              <a:cs typeface="Roboto"/>
              <a:sym typeface="Roboto"/>
            </a:endParaRPr>
          </a:p>
        </p:txBody>
      </p:sp>
      <p:sp>
        <p:nvSpPr>
          <p:cNvPr id="302" name="Google Shape;302;p45"/>
          <p:cNvSpPr txBox="1"/>
          <p:nvPr/>
        </p:nvSpPr>
        <p:spPr>
          <a:xfrm>
            <a:off x="383875" y="4245500"/>
            <a:ext cx="79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Creating a Python Virtual Environment for Beginners (ordinarycoders.com)</a:t>
            </a:r>
            <a:r>
              <a:rPr lang="en">
                <a:latin typeface="Proxima Nova"/>
                <a:ea typeface="Proxima Nova"/>
                <a:cs typeface="Proxima Nova"/>
                <a:sym typeface="Proxima Nova"/>
              </a:rPr>
              <a:t> (For Windows CMD)</a:t>
            </a:r>
            <a:endParaRPr>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App</a:t>
            </a:r>
            <a:endParaRPr/>
          </a:p>
        </p:txBody>
      </p:sp>
      <p:sp>
        <p:nvSpPr>
          <p:cNvPr id="308" name="Google Shape;308;p46"/>
          <p:cNvSpPr txBox="1"/>
          <p:nvPr/>
        </p:nvSpPr>
        <p:spPr>
          <a:xfrm>
            <a:off x="383875" y="1368900"/>
            <a:ext cx="8310000" cy="32874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461"/>
                </a:solidFill>
                <a:latin typeface="Courier New"/>
                <a:ea typeface="Courier New"/>
                <a:cs typeface="Courier New"/>
                <a:sym typeface="Courier New"/>
              </a:rPr>
              <a:t>from</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flask</a:t>
            </a:r>
            <a:r>
              <a:rPr lang="en">
                <a:solidFill>
                  <a:srgbClr val="3E4349"/>
                </a:solidFill>
                <a:latin typeface="Courier New"/>
                <a:ea typeface="Courier New"/>
                <a:cs typeface="Courier New"/>
                <a:sym typeface="Courier New"/>
              </a:rPr>
              <a:t> </a:t>
            </a:r>
            <a:r>
              <a:rPr b="1" lang="en">
                <a:solidFill>
                  <a:srgbClr val="004461"/>
                </a:solidFill>
                <a:latin typeface="Courier New"/>
                <a:ea typeface="Courier New"/>
                <a:cs typeface="Courier New"/>
                <a:sym typeface="Courier New"/>
              </a:rPr>
              <a:t>import</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Flask</a:t>
            </a:r>
            <a:endParaRPr>
              <a:solidFill>
                <a:srgbClr val="3E4349"/>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app</a:t>
            </a:r>
            <a:r>
              <a:rPr lang="en">
                <a:solidFill>
                  <a:srgbClr val="3E4349"/>
                </a:solidFill>
                <a:latin typeface="Courier New"/>
                <a:ea typeface="Courier New"/>
                <a:cs typeface="Courier New"/>
                <a:sym typeface="Courier New"/>
              </a:rPr>
              <a:t> </a:t>
            </a:r>
            <a:r>
              <a:rPr lang="en">
                <a:solidFill>
                  <a:srgbClr val="582800"/>
                </a:solidFill>
                <a:latin typeface="Courier New"/>
                <a:ea typeface="Courier New"/>
                <a:cs typeface="Courier New"/>
                <a:sym typeface="Courier New"/>
              </a:rPr>
              <a:t>=</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Flask</a:t>
            </a:r>
            <a:r>
              <a:rPr b="1" lang="en">
                <a:latin typeface="Courier New"/>
                <a:ea typeface="Courier New"/>
                <a:cs typeface="Courier New"/>
                <a:sym typeface="Courier New"/>
              </a:rPr>
              <a:t>(</a:t>
            </a:r>
            <a:r>
              <a:rPr lang="en">
                <a:latin typeface="Courier New"/>
                <a:ea typeface="Courier New"/>
                <a:cs typeface="Courier New"/>
                <a:sym typeface="Courier New"/>
              </a:rPr>
              <a:t>__name__</a:t>
            </a:r>
            <a:r>
              <a:rPr b="1" lang="en">
                <a:latin typeface="Courier New"/>
                <a:ea typeface="Courier New"/>
                <a:cs typeface="Courier New"/>
                <a:sym typeface="Courier New"/>
              </a:rPr>
              <a:t>)</a:t>
            </a:r>
            <a:endParaRPr>
              <a:solidFill>
                <a:srgbClr val="3E4349"/>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3E4349"/>
              </a:solidFill>
              <a:latin typeface="Courier New"/>
              <a:ea typeface="Courier New"/>
              <a:cs typeface="Courier New"/>
              <a:sym typeface="Courier New"/>
            </a:endParaRPr>
          </a:p>
          <a:p>
            <a:pPr indent="0" lvl="0" marL="0" rtl="0" algn="l">
              <a:spcBef>
                <a:spcPts val="0"/>
              </a:spcBef>
              <a:spcAft>
                <a:spcPts val="0"/>
              </a:spcAft>
              <a:buNone/>
            </a:pPr>
            <a:r>
              <a:rPr lang="en">
                <a:solidFill>
                  <a:srgbClr val="888888"/>
                </a:solidFill>
                <a:latin typeface="Courier New"/>
                <a:ea typeface="Courier New"/>
                <a:cs typeface="Courier New"/>
                <a:sym typeface="Courier New"/>
              </a:rPr>
              <a:t>@app</a:t>
            </a:r>
            <a:r>
              <a:rPr lang="en">
                <a:solidFill>
                  <a:srgbClr val="582800"/>
                </a:solidFill>
                <a:latin typeface="Courier New"/>
                <a:ea typeface="Courier New"/>
                <a:cs typeface="Courier New"/>
                <a:sym typeface="Courier New"/>
              </a:rPr>
              <a:t>.</a:t>
            </a:r>
            <a:r>
              <a:rPr lang="en">
                <a:latin typeface="Courier New"/>
                <a:ea typeface="Courier New"/>
                <a:cs typeface="Courier New"/>
                <a:sym typeface="Courier New"/>
              </a:rPr>
              <a:t>route</a:t>
            </a:r>
            <a:r>
              <a:rPr b="1" lang="en">
                <a:latin typeface="Courier New"/>
                <a:ea typeface="Courier New"/>
                <a:cs typeface="Courier New"/>
                <a:sym typeface="Courier New"/>
              </a:rPr>
              <a:t>(</a:t>
            </a:r>
            <a:r>
              <a:rPr lang="en">
                <a:solidFill>
                  <a:srgbClr val="4E9A06"/>
                </a:solidFill>
                <a:latin typeface="Courier New"/>
                <a:ea typeface="Courier New"/>
                <a:cs typeface="Courier New"/>
                <a:sym typeface="Courier New"/>
              </a:rPr>
              <a:t>'/'</a:t>
            </a:r>
            <a:r>
              <a:rPr b="1" lang="en">
                <a:latin typeface="Courier New"/>
                <a:ea typeface="Courier New"/>
                <a:cs typeface="Courier New"/>
                <a:sym typeface="Courier New"/>
              </a:rPr>
              <a:t>)</a:t>
            </a:r>
            <a:endParaRPr>
              <a:solidFill>
                <a:srgbClr val="3E4349"/>
              </a:solidFill>
              <a:latin typeface="Courier New"/>
              <a:ea typeface="Courier New"/>
              <a:cs typeface="Courier New"/>
              <a:sym typeface="Courier New"/>
            </a:endParaRPr>
          </a:p>
          <a:p>
            <a:pPr indent="0" lvl="0" marL="0" rtl="0" algn="l">
              <a:spcBef>
                <a:spcPts val="0"/>
              </a:spcBef>
              <a:spcAft>
                <a:spcPts val="0"/>
              </a:spcAft>
              <a:buNone/>
            </a:pPr>
            <a:r>
              <a:rPr b="1" lang="en">
                <a:solidFill>
                  <a:srgbClr val="004461"/>
                </a:solidFill>
                <a:latin typeface="Courier New"/>
                <a:ea typeface="Courier New"/>
                <a:cs typeface="Courier New"/>
                <a:sym typeface="Courier New"/>
              </a:rPr>
              <a:t>def</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hello_world</a:t>
            </a:r>
            <a:r>
              <a:rPr b="1" lang="en">
                <a:latin typeface="Courier New"/>
                <a:ea typeface="Courier New"/>
                <a:cs typeface="Courier New"/>
                <a:sym typeface="Courier New"/>
              </a:rPr>
              <a:t>():</a:t>
            </a:r>
            <a:endParaRPr>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lang="en">
                <a:solidFill>
                  <a:srgbClr val="3E4349"/>
                </a:solidFill>
                <a:latin typeface="Courier New"/>
                <a:ea typeface="Courier New"/>
                <a:cs typeface="Courier New"/>
                <a:sym typeface="Courier New"/>
              </a:rPr>
              <a:t>    </a:t>
            </a:r>
            <a:r>
              <a:rPr b="1" lang="en">
                <a:solidFill>
                  <a:srgbClr val="004461"/>
                </a:solidFill>
                <a:latin typeface="Courier New"/>
                <a:ea typeface="Courier New"/>
                <a:cs typeface="Courier New"/>
                <a:sym typeface="Courier New"/>
              </a:rPr>
              <a:t>return</a:t>
            </a:r>
            <a:r>
              <a:rPr lang="en">
                <a:solidFill>
                  <a:srgbClr val="3E4349"/>
                </a:solidFill>
                <a:latin typeface="Courier New"/>
                <a:ea typeface="Courier New"/>
                <a:cs typeface="Courier New"/>
                <a:sym typeface="Courier New"/>
              </a:rPr>
              <a:t> </a:t>
            </a:r>
            <a:r>
              <a:rPr lang="en">
                <a:solidFill>
                  <a:srgbClr val="4E9A06"/>
                </a:solidFill>
                <a:latin typeface="Courier New"/>
                <a:ea typeface="Courier New"/>
                <a:cs typeface="Courier New"/>
                <a:sym typeface="Courier New"/>
              </a:rPr>
              <a:t>'Hello, World!'</a:t>
            </a:r>
            <a:endParaRPr>
              <a:solidFill>
                <a:srgbClr val="4E9A06"/>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rgbClr val="3E4349"/>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 it</a:t>
            </a:r>
            <a:endParaRPr/>
          </a:p>
        </p:txBody>
      </p:sp>
      <p:sp>
        <p:nvSpPr>
          <p:cNvPr id="314" name="Google Shape;31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Flask provides an engine that can run the app via ENVIRONMENT VARIABLES</a:t>
            </a:r>
            <a:endParaRPr/>
          </a:p>
          <a:p>
            <a:pPr indent="-342900" lvl="0" marL="457200" rtl="0" algn="l">
              <a:spcBef>
                <a:spcPts val="0"/>
              </a:spcBef>
              <a:spcAft>
                <a:spcPts val="0"/>
              </a:spcAft>
              <a:buSzPts val="1800"/>
              <a:buChar char="●"/>
            </a:pPr>
            <a:r>
              <a:rPr lang="en"/>
              <a:t>There are many configurations available</a:t>
            </a:r>
            <a:endParaRPr/>
          </a:p>
          <a:p>
            <a:pPr indent="-330200" lvl="1" marL="914400" rtl="0" algn="l">
              <a:spcBef>
                <a:spcPts val="0"/>
              </a:spcBef>
              <a:spcAft>
                <a:spcPts val="0"/>
              </a:spcAft>
              <a:buSzPts val="1600"/>
              <a:buChar char="○"/>
            </a:pPr>
            <a:r>
              <a:rPr lang="en" sz="1600"/>
              <a:t>Debugging</a:t>
            </a:r>
            <a:endParaRPr sz="1600"/>
          </a:p>
          <a:p>
            <a:pPr indent="-330200" lvl="1" marL="914400" rtl="0" algn="l">
              <a:spcBef>
                <a:spcPts val="0"/>
              </a:spcBef>
              <a:spcAft>
                <a:spcPts val="0"/>
              </a:spcAft>
              <a:buSzPts val="1600"/>
              <a:buChar char="○"/>
            </a:pPr>
            <a:r>
              <a:rPr lang="en" sz="1600"/>
              <a:t>Reloading</a:t>
            </a:r>
            <a:endParaRPr sz="1600"/>
          </a:p>
          <a:p>
            <a:pPr indent="-330200" lvl="1" marL="914400" rtl="0" algn="l">
              <a:spcBef>
                <a:spcPts val="0"/>
              </a:spcBef>
              <a:spcAft>
                <a:spcPts val="0"/>
              </a:spcAft>
              <a:buSzPts val="1600"/>
              <a:buChar char="○"/>
            </a:pPr>
            <a:r>
              <a:rPr lang="en" sz="1600"/>
              <a:t>Specify name of the module</a:t>
            </a:r>
            <a:endParaRPr sz="1600"/>
          </a:p>
          <a:p>
            <a:pPr indent="-330200" lvl="1" marL="914400" rtl="0" algn="l">
              <a:spcBef>
                <a:spcPts val="0"/>
              </a:spcBef>
              <a:spcAft>
                <a:spcPts val="0"/>
              </a:spcAft>
              <a:buSzPts val="1600"/>
              <a:buChar char="○"/>
            </a:pPr>
            <a:r>
              <a:rPr lang="en" sz="1600"/>
              <a:t>Etc.</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Running it</a:t>
            </a:r>
            <a:endParaRPr/>
          </a:p>
        </p:txBody>
      </p:sp>
      <p:sp>
        <p:nvSpPr>
          <p:cNvPr id="320" name="Google Shape;320;p48"/>
          <p:cNvSpPr txBox="1"/>
          <p:nvPr/>
        </p:nvSpPr>
        <p:spPr>
          <a:xfrm>
            <a:off x="4756175" y="1317253"/>
            <a:ext cx="4121400" cy="1084800"/>
          </a:xfrm>
          <a:prstGeom prst="rect">
            <a:avLst/>
          </a:prstGeom>
          <a:solidFill>
            <a:srgbClr val="FFFFFF"/>
          </a:solidFill>
          <a:ln>
            <a:noFill/>
          </a:ln>
          <a:effectLst>
            <a:outerShdw blurRad="371475" rotWithShape="0" algn="bl" dir="5400000" dist="104775">
              <a:srgbClr val="000000">
                <a:alpha val="2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 export FLASK_APP=hello.py</a:t>
            </a:r>
            <a:endParaRPr b="1" sz="1300">
              <a:solidFill>
                <a:srgbClr val="3E4349"/>
              </a:solidFill>
              <a:latin typeface="Courier New"/>
              <a:ea typeface="Courier New"/>
              <a:cs typeface="Courier New"/>
              <a:sym typeface="Courier New"/>
            </a:endParaRPr>
          </a:p>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 flask run</a:t>
            </a:r>
            <a:endParaRPr b="1" sz="1300">
              <a:solidFill>
                <a:srgbClr val="3E4349"/>
              </a:solidFill>
              <a:latin typeface="Courier New"/>
              <a:ea typeface="Courier New"/>
              <a:cs typeface="Courier New"/>
              <a:sym typeface="Courier New"/>
            </a:endParaRPr>
          </a:p>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 * Running on http://127.0.0.1:5000/</a:t>
            </a:r>
            <a:endParaRPr b="1" sz="1300">
              <a:solidFill>
                <a:srgbClr val="3E4349"/>
              </a:solidFill>
              <a:latin typeface="Courier New"/>
              <a:ea typeface="Courier New"/>
              <a:cs typeface="Courier New"/>
              <a:sym typeface="Courier New"/>
            </a:endParaRPr>
          </a:p>
          <a:p>
            <a:pPr indent="0" lvl="0" marL="0" rtl="0" algn="l">
              <a:spcBef>
                <a:spcPts val="0"/>
              </a:spcBef>
              <a:spcAft>
                <a:spcPts val="0"/>
              </a:spcAft>
              <a:buNone/>
            </a:pPr>
            <a:r>
              <a:t/>
            </a:r>
            <a:endParaRPr b="1" sz="1300">
              <a:solidFill>
                <a:srgbClr val="3E4349"/>
              </a:solidFill>
              <a:latin typeface="Courier New"/>
              <a:ea typeface="Courier New"/>
              <a:cs typeface="Courier New"/>
              <a:sym typeface="Courier New"/>
            </a:endParaRPr>
          </a:p>
        </p:txBody>
      </p:sp>
      <p:sp>
        <p:nvSpPr>
          <p:cNvPr id="321" name="Google Shape;321;p48"/>
          <p:cNvSpPr txBox="1"/>
          <p:nvPr/>
        </p:nvSpPr>
        <p:spPr>
          <a:xfrm>
            <a:off x="383875" y="1317253"/>
            <a:ext cx="4121400" cy="1084800"/>
          </a:xfrm>
          <a:prstGeom prst="rect">
            <a:avLst/>
          </a:prstGeom>
          <a:solidFill>
            <a:srgbClr val="FFFFFF"/>
          </a:solidFill>
          <a:ln>
            <a:noFill/>
          </a:ln>
          <a:effectLst>
            <a:outerShdw blurRad="371475" rotWithShape="0" algn="bl" dir="5400000" dist="104775">
              <a:srgbClr val="000000">
                <a:alpha val="2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C:\path\to\app&gt; set FLASK_APP=hello.py</a:t>
            </a:r>
            <a:endParaRPr b="1" sz="1300">
              <a:solidFill>
                <a:srgbClr val="3E4349"/>
              </a:solidFill>
              <a:latin typeface="Courier New"/>
              <a:ea typeface="Courier New"/>
              <a:cs typeface="Courier New"/>
              <a:sym typeface="Courier New"/>
            </a:endParaRPr>
          </a:p>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C:\path\to\app&gt; </a:t>
            </a:r>
            <a:r>
              <a:rPr b="1" lang="en" sz="1300">
                <a:solidFill>
                  <a:srgbClr val="3E4349"/>
                </a:solidFill>
                <a:latin typeface="Courier New"/>
                <a:ea typeface="Courier New"/>
                <a:cs typeface="Courier New"/>
                <a:sym typeface="Courier New"/>
              </a:rPr>
              <a:t>flask run</a:t>
            </a:r>
            <a:endParaRPr b="1" sz="1300">
              <a:solidFill>
                <a:srgbClr val="3E4349"/>
              </a:solidFill>
              <a:latin typeface="Courier New"/>
              <a:ea typeface="Courier New"/>
              <a:cs typeface="Courier New"/>
              <a:sym typeface="Courier New"/>
            </a:endParaRPr>
          </a:p>
          <a:p>
            <a:pPr indent="0" lvl="0" marL="0" rtl="0" algn="l">
              <a:spcBef>
                <a:spcPts val="0"/>
              </a:spcBef>
              <a:spcAft>
                <a:spcPts val="0"/>
              </a:spcAft>
              <a:buNone/>
            </a:pPr>
            <a:r>
              <a:rPr b="1" lang="en" sz="1300">
                <a:solidFill>
                  <a:srgbClr val="3E4349"/>
                </a:solidFill>
                <a:latin typeface="Courier New"/>
                <a:ea typeface="Courier New"/>
                <a:cs typeface="Courier New"/>
                <a:sym typeface="Courier New"/>
              </a:rPr>
              <a:t> * Running on http://127.0.0.1:5000/</a:t>
            </a:r>
            <a:endParaRPr b="1" sz="1300">
              <a:solidFill>
                <a:srgbClr val="3E4349"/>
              </a:solidFill>
              <a:latin typeface="Courier New"/>
              <a:ea typeface="Courier New"/>
              <a:cs typeface="Courier New"/>
              <a:sym typeface="Courier New"/>
            </a:endParaRPr>
          </a:p>
          <a:p>
            <a:pPr indent="0" lvl="0" marL="0" rtl="0" algn="l">
              <a:spcBef>
                <a:spcPts val="0"/>
              </a:spcBef>
              <a:spcAft>
                <a:spcPts val="0"/>
              </a:spcAft>
              <a:buNone/>
            </a:pPr>
            <a:r>
              <a:t/>
            </a:r>
            <a:endParaRPr b="1" sz="1300">
              <a:solidFill>
                <a:srgbClr val="3E4349"/>
              </a:solidFill>
              <a:latin typeface="Courier New"/>
              <a:ea typeface="Courier New"/>
              <a:cs typeface="Courier New"/>
              <a:sym typeface="Courier New"/>
            </a:endParaRPr>
          </a:p>
        </p:txBody>
      </p:sp>
      <p:sp>
        <p:nvSpPr>
          <p:cNvPr id="322" name="Google Shape;322;p48"/>
          <p:cNvSpPr txBox="1"/>
          <p:nvPr/>
        </p:nvSpPr>
        <p:spPr>
          <a:xfrm>
            <a:off x="383875" y="889425"/>
            <a:ext cx="18189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Windows</a:t>
            </a:r>
            <a:endParaRPr b="1" sz="1800">
              <a:latin typeface="Roboto"/>
              <a:ea typeface="Roboto"/>
              <a:cs typeface="Roboto"/>
              <a:sym typeface="Roboto"/>
            </a:endParaRPr>
          </a:p>
        </p:txBody>
      </p:sp>
      <p:sp>
        <p:nvSpPr>
          <p:cNvPr id="323" name="Google Shape;323;p48"/>
          <p:cNvSpPr txBox="1"/>
          <p:nvPr/>
        </p:nvSpPr>
        <p:spPr>
          <a:xfrm>
            <a:off x="4756175" y="889425"/>
            <a:ext cx="18189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Linux</a:t>
            </a:r>
            <a:endParaRPr b="1" sz="1800">
              <a:latin typeface="Roboto"/>
              <a:ea typeface="Roboto"/>
              <a:cs typeface="Roboto"/>
              <a:sym typeface="Roboto"/>
            </a:endParaRPr>
          </a:p>
        </p:txBody>
      </p:sp>
      <p:sp>
        <p:nvSpPr>
          <p:cNvPr id="324" name="Google Shape;324;p48"/>
          <p:cNvSpPr txBox="1"/>
          <p:nvPr/>
        </p:nvSpPr>
        <p:spPr>
          <a:xfrm>
            <a:off x="383875" y="2636775"/>
            <a:ext cx="24795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Additional ENVs</a:t>
            </a:r>
            <a:endParaRPr b="1" sz="1800">
              <a:latin typeface="Roboto"/>
              <a:ea typeface="Roboto"/>
              <a:cs typeface="Roboto"/>
              <a:sym typeface="Roboto"/>
            </a:endParaRPr>
          </a:p>
        </p:txBody>
      </p:sp>
      <p:sp>
        <p:nvSpPr>
          <p:cNvPr id="325" name="Google Shape;325;p48"/>
          <p:cNvSpPr txBox="1"/>
          <p:nvPr/>
        </p:nvSpPr>
        <p:spPr>
          <a:xfrm>
            <a:off x="383875" y="3066075"/>
            <a:ext cx="8493600" cy="1147800"/>
          </a:xfrm>
          <a:prstGeom prst="rect">
            <a:avLst/>
          </a:prstGeom>
          <a:solidFill>
            <a:srgbClr val="FFFFFF"/>
          </a:solidFill>
          <a:ln>
            <a:noFill/>
          </a:ln>
          <a:effectLst>
            <a:outerShdw blurRad="371475" rotWithShape="0" algn="bl" dir="5400000" dist="104775">
              <a:srgbClr val="000000">
                <a:alpha val="23000"/>
              </a:srgbClr>
            </a:outerShdw>
          </a:effectLst>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3E4349"/>
              </a:buClr>
              <a:buSzPts val="1300"/>
              <a:buFont typeface="Courier New"/>
              <a:buChar char="●"/>
            </a:pPr>
            <a:r>
              <a:rPr b="1" lang="en" sz="1300">
                <a:solidFill>
                  <a:srgbClr val="3E4349"/>
                </a:solidFill>
                <a:latin typeface="Courier New"/>
                <a:ea typeface="Courier New"/>
                <a:cs typeface="Courier New"/>
                <a:sym typeface="Courier New"/>
              </a:rPr>
              <a:t>FLASK_ENV=&lt;development|prod&gt;</a:t>
            </a:r>
            <a:endParaRPr b="1" sz="1300">
              <a:solidFill>
                <a:srgbClr val="3E4349"/>
              </a:solidFill>
              <a:latin typeface="Courier New"/>
              <a:ea typeface="Courier New"/>
              <a:cs typeface="Courier New"/>
              <a:sym typeface="Courier New"/>
            </a:endParaRPr>
          </a:p>
          <a:p>
            <a:pPr indent="-311150" lvl="0" marL="457200" rtl="0" algn="l">
              <a:lnSpc>
                <a:spcPct val="130000"/>
              </a:lnSpc>
              <a:spcBef>
                <a:spcPts val="0"/>
              </a:spcBef>
              <a:spcAft>
                <a:spcPts val="0"/>
              </a:spcAft>
              <a:buClr>
                <a:srgbClr val="3E4349"/>
              </a:buClr>
              <a:buSzPts val="1300"/>
              <a:buFont typeface="Courier New"/>
              <a:buChar char="●"/>
            </a:pPr>
            <a:r>
              <a:rPr b="1" lang="en" sz="1300">
                <a:solidFill>
                  <a:srgbClr val="3E4349"/>
                </a:solidFill>
                <a:latin typeface="Courier New"/>
                <a:ea typeface="Courier New"/>
                <a:cs typeface="Courier New"/>
                <a:sym typeface="Courier New"/>
              </a:rPr>
              <a:t>FLASK_DEBUG=&lt;1|0|true|false&gt;</a:t>
            </a:r>
            <a:endParaRPr b="1" sz="1600">
              <a:solidFill>
                <a:srgbClr val="3E4349"/>
              </a:solidFill>
              <a:latin typeface="Courier New"/>
              <a:ea typeface="Courier New"/>
              <a:cs typeface="Courier New"/>
              <a:sym typeface="Courier New"/>
            </a:endParaRPr>
          </a:p>
        </p:txBody>
      </p:sp>
      <p:sp>
        <p:nvSpPr>
          <p:cNvPr id="326" name="Google Shape;326;p48"/>
          <p:cNvSpPr txBox="1"/>
          <p:nvPr/>
        </p:nvSpPr>
        <p:spPr>
          <a:xfrm>
            <a:off x="383875" y="4620625"/>
            <a:ext cx="795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3"/>
              </a:rPr>
              <a:t>Command Line Interface — Flask Documentation (2.0.x) (palletsprojects.com)</a:t>
            </a:r>
            <a:r>
              <a:rPr lang="en" sz="1200">
                <a:latin typeface="Proxima Nova"/>
                <a:ea typeface="Proxima Nova"/>
                <a:cs typeface="Proxima Nova"/>
                <a:sym typeface="Proxima Nova"/>
              </a:rPr>
              <a:t> - More CLI env variables</a:t>
            </a:r>
            <a:endParaRPr sz="12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99999"/>
                </a:solidFill>
              </a:rPr>
              <a:t>Routing</a:t>
            </a:r>
            <a:endParaRPr>
              <a:solidFill>
                <a:srgbClr val="999999"/>
              </a:solidFill>
            </a:endParaRPr>
          </a:p>
        </p:txBody>
      </p:sp>
      <p:sp>
        <p:nvSpPr>
          <p:cNvPr id="332" name="Google Shape;332;p49"/>
          <p:cNvSpPr txBox="1"/>
          <p:nvPr/>
        </p:nvSpPr>
        <p:spPr>
          <a:xfrm>
            <a:off x="383875" y="1368900"/>
            <a:ext cx="8310000" cy="32874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461"/>
                </a:solidFill>
                <a:latin typeface="Courier New"/>
                <a:ea typeface="Courier New"/>
                <a:cs typeface="Courier New"/>
                <a:sym typeface="Courier New"/>
              </a:rPr>
              <a:t>from</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flask</a:t>
            </a:r>
            <a:r>
              <a:rPr lang="en">
                <a:solidFill>
                  <a:srgbClr val="3E4349"/>
                </a:solidFill>
                <a:latin typeface="Courier New"/>
                <a:ea typeface="Courier New"/>
                <a:cs typeface="Courier New"/>
                <a:sym typeface="Courier New"/>
              </a:rPr>
              <a:t> </a:t>
            </a:r>
            <a:r>
              <a:rPr b="1" lang="en">
                <a:solidFill>
                  <a:srgbClr val="004461"/>
                </a:solidFill>
                <a:latin typeface="Courier New"/>
                <a:ea typeface="Courier New"/>
                <a:cs typeface="Courier New"/>
                <a:sym typeface="Courier New"/>
              </a:rPr>
              <a:t>import</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Flask</a:t>
            </a:r>
            <a:endParaRPr>
              <a:solidFill>
                <a:srgbClr val="3E4349"/>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app</a:t>
            </a:r>
            <a:r>
              <a:rPr lang="en">
                <a:solidFill>
                  <a:srgbClr val="3E4349"/>
                </a:solidFill>
                <a:latin typeface="Courier New"/>
                <a:ea typeface="Courier New"/>
                <a:cs typeface="Courier New"/>
                <a:sym typeface="Courier New"/>
              </a:rPr>
              <a:t> </a:t>
            </a:r>
            <a:r>
              <a:rPr lang="en">
                <a:solidFill>
                  <a:srgbClr val="582800"/>
                </a:solidFill>
                <a:latin typeface="Courier New"/>
                <a:ea typeface="Courier New"/>
                <a:cs typeface="Courier New"/>
                <a:sym typeface="Courier New"/>
              </a:rPr>
              <a:t>=</a:t>
            </a:r>
            <a:r>
              <a:rPr lang="en">
                <a:solidFill>
                  <a:srgbClr val="3E4349"/>
                </a:solidFill>
                <a:latin typeface="Courier New"/>
                <a:ea typeface="Courier New"/>
                <a:cs typeface="Courier New"/>
                <a:sym typeface="Courier New"/>
              </a:rPr>
              <a:t> </a:t>
            </a:r>
            <a:r>
              <a:rPr lang="en">
                <a:latin typeface="Courier New"/>
                <a:ea typeface="Courier New"/>
                <a:cs typeface="Courier New"/>
                <a:sym typeface="Courier New"/>
              </a:rPr>
              <a:t>Flask</a:t>
            </a:r>
            <a:r>
              <a:rPr b="1" lang="en">
                <a:latin typeface="Courier New"/>
                <a:ea typeface="Courier New"/>
                <a:cs typeface="Courier New"/>
                <a:sym typeface="Courier New"/>
              </a:rPr>
              <a:t>(</a:t>
            </a:r>
            <a:r>
              <a:rPr lang="en">
                <a:latin typeface="Courier New"/>
                <a:ea typeface="Courier New"/>
                <a:cs typeface="Courier New"/>
                <a:sym typeface="Courier New"/>
              </a:rPr>
              <a:t>__name__</a:t>
            </a:r>
            <a:r>
              <a:rPr b="1" lang="en">
                <a:latin typeface="Courier New"/>
                <a:ea typeface="Courier New"/>
                <a:cs typeface="Courier New"/>
                <a:sym typeface="Courier New"/>
              </a:rPr>
              <a:t>)</a:t>
            </a:r>
            <a:endParaRPr>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lang="en">
                <a:solidFill>
                  <a:srgbClr val="3E4349"/>
                </a:solidFill>
                <a:latin typeface="Courier New"/>
                <a:ea typeface="Courier New"/>
                <a:cs typeface="Courier New"/>
                <a:sym typeface="Courier New"/>
              </a:rPr>
              <a:t>...</a:t>
            </a:r>
            <a:endParaRPr sz="1600">
              <a:solidFill>
                <a:srgbClr val="4E9A06"/>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1200">
              <a:solidFill>
                <a:srgbClr val="888888"/>
              </a:solidFill>
              <a:latin typeface="Courier New"/>
              <a:ea typeface="Courier New"/>
              <a:cs typeface="Courier New"/>
              <a:sym typeface="Courier New"/>
            </a:endParaRPr>
          </a:p>
          <a:p>
            <a:pPr indent="0" lvl="0" marL="0" rtl="0" algn="l">
              <a:lnSpc>
                <a:spcPct val="130000"/>
              </a:lnSpc>
              <a:spcBef>
                <a:spcPts val="0"/>
              </a:spcBef>
              <a:spcAft>
                <a:spcPts val="0"/>
              </a:spcAft>
              <a:buNone/>
            </a:pPr>
            <a:r>
              <a:rPr lang="en" sz="1200">
                <a:solidFill>
                  <a:srgbClr val="888888"/>
                </a:solidFill>
                <a:latin typeface="Courier New"/>
                <a:ea typeface="Courier New"/>
                <a:cs typeface="Courier New"/>
                <a:sym typeface="Courier New"/>
              </a:rPr>
              <a:t>@app</a:t>
            </a:r>
            <a:r>
              <a:rPr lang="en" sz="1200">
                <a:solidFill>
                  <a:srgbClr val="582800"/>
                </a:solidFill>
                <a:latin typeface="Courier New"/>
                <a:ea typeface="Courier New"/>
                <a:cs typeface="Courier New"/>
                <a:sym typeface="Courier New"/>
              </a:rPr>
              <a:t>.</a:t>
            </a:r>
            <a:r>
              <a:rPr lang="en" sz="1200">
                <a:latin typeface="Courier New"/>
                <a:ea typeface="Courier New"/>
                <a:cs typeface="Courier New"/>
                <a:sym typeface="Courier New"/>
              </a:rPr>
              <a:t>route</a:t>
            </a:r>
            <a:r>
              <a:rPr b="1" lang="en" sz="1200">
                <a:latin typeface="Courier New"/>
                <a:ea typeface="Courier New"/>
                <a:cs typeface="Courier New"/>
                <a:sym typeface="Courier New"/>
              </a:rPr>
              <a:t>(</a:t>
            </a:r>
            <a:r>
              <a:rPr lang="en" sz="1200">
                <a:solidFill>
                  <a:srgbClr val="4E9A06"/>
                </a:solidFill>
                <a:latin typeface="Courier New"/>
                <a:ea typeface="Courier New"/>
                <a:cs typeface="Courier New"/>
                <a:sym typeface="Courier New"/>
              </a:rPr>
              <a:t>'/'</a:t>
            </a:r>
            <a:r>
              <a:rPr b="1" lang="en" sz="1200">
                <a:latin typeface="Courier New"/>
                <a:ea typeface="Courier New"/>
                <a:cs typeface="Courier New"/>
                <a:sym typeface="Courier New"/>
              </a:rPr>
              <a:t>)</a:t>
            </a:r>
            <a:endParaRPr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004461"/>
                </a:solidFill>
                <a:latin typeface="Courier New"/>
                <a:ea typeface="Courier New"/>
                <a:cs typeface="Courier New"/>
                <a:sym typeface="Courier New"/>
              </a:rPr>
              <a:t>def</a:t>
            </a:r>
            <a:r>
              <a:rPr lang="en" sz="1200">
                <a:solidFill>
                  <a:srgbClr val="3E4349"/>
                </a:solidFill>
                <a:latin typeface="Courier New"/>
                <a:ea typeface="Courier New"/>
                <a:cs typeface="Courier New"/>
                <a:sym typeface="Courier New"/>
              </a:rPr>
              <a:t> </a:t>
            </a:r>
            <a:r>
              <a:rPr lang="en" sz="1200">
                <a:latin typeface="Courier New"/>
                <a:ea typeface="Courier New"/>
                <a:cs typeface="Courier New"/>
                <a:sym typeface="Courier New"/>
              </a:rPr>
              <a:t>index</a:t>
            </a:r>
            <a:r>
              <a:rPr b="1" lang="en" sz="1200">
                <a:latin typeface="Courier New"/>
                <a:ea typeface="Courier New"/>
                <a:cs typeface="Courier New"/>
                <a:sym typeface="Courier New"/>
              </a:rPr>
              <a:t>():</a:t>
            </a:r>
            <a:endParaRPr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lang="en" sz="1200">
                <a:solidFill>
                  <a:srgbClr val="3E4349"/>
                </a:solidFill>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return</a:t>
            </a:r>
            <a:r>
              <a:rPr lang="en" sz="1200">
                <a:solidFill>
                  <a:srgbClr val="3E4349"/>
                </a:solidFill>
                <a:latin typeface="Courier New"/>
                <a:ea typeface="Courier New"/>
                <a:cs typeface="Courier New"/>
                <a:sym typeface="Courier New"/>
              </a:rPr>
              <a:t> </a:t>
            </a:r>
            <a:r>
              <a:rPr lang="en" sz="1200">
                <a:solidFill>
                  <a:srgbClr val="4E9A06"/>
                </a:solidFill>
                <a:latin typeface="Courier New"/>
                <a:ea typeface="Courier New"/>
                <a:cs typeface="Courier New"/>
                <a:sym typeface="Courier New"/>
              </a:rPr>
              <a:t>'Index Page'</a:t>
            </a:r>
            <a:endParaRPr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lang="en" sz="1200">
                <a:solidFill>
                  <a:srgbClr val="888888"/>
                </a:solidFill>
                <a:latin typeface="Courier New"/>
                <a:ea typeface="Courier New"/>
                <a:cs typeface="Courier New"/>
                <a:sym typeface="Courier New"/>
              </a:rPr>
              <a:t>@app</a:t>
            </a:r>
            <a:r>
              <a:rPr lang="en" sz="1200">
                <a:solidFill>
                  <a:srgbClr val="582800"/>
                </a:solidFill>
                <a:latin typeface="Courier New"/>
                <a:ea typeface="Courier New"/>
                <a:cs typeface="Courier New"/>
                <a:sym typeface="Courier New"/>
              </a:rPr>
              <a:t>.</a:t>
            </a:r>
            <a:r>
              <a:rPr lang="en" sz="1200">
                <a:latin typeface="Courier New"/>
                <a:ea typeface="Courier New"/>
                <a:cs typeface="Courier New"/>
                <a:sym typeface="Courier New"/>
              </a:rPr>
              <a:t>route</a:t>
            </a:r>
            <a:r>
              <a:rPr b="1" lang="en" sz="1200">
                <a:latin typeface="Courier New"/>
                <a:ea typeface="Courier New"/>
                <a:cs typeface="Courier New"/>
                <a:sym typeface="Courier New"/>
              </a:rPr>
              <a:t>(</a:t>
            </a:r>
            <a:r>
              <a:rPr lang="en" sz="1200">
                <a:solidFill>
                  <a:srgbClr val="4E9A06"/>
                </a:solidFill>
                <a:latin typeface="Courier New"/>
                <a:ea typeface="Courier New"/>
                <a:cs typeface="Courier New"/>
                <a:sym typeface="Courier New"/>
              </a:rPr>
              <a:t>'/hello'</a:t>
            </a:r>
            <a:r>
              <a:rPr b="1" lang="en" sz="1200">
                <a:latin typeface="Courier New"/>
                <a:ea typeface="Courier New"/>
                <a:cs typeface="Courier New"/>
                <a:sym typeface="Courier New"/>
              </a:rPr>
              <a:t>)</a:t>
            </a:r>
            <a:endParaRPr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004461"/>
                </a:solidFill>
                <a:latin typeface="Courier New"/>
                <a:ea typeface="Courier New"/>
                <a:cs typeface="Courier New"/>
                <a:sym typeface="Courier New"/>
              </a:rPr>
              <a:t>def</a:t>
            </a:r>
            <a:r>
              <a:rPr lang="en" sz="1200">
                <a:solidFill>
                  <a:srgbClr val="3E4349"/>
                </a:solidFill>
                <a:latin typeface="Courier New"/>
                <a:ea typeface="Courier New"/>
                <a:cs typeface="Courier New"/>
                <a:sym typeface="Courier New"/>
              </a:rPr>
              <a:t> </a:t>
            </a:r>
            <a:r>
              <a:rPr lang="en" sz="1200">
                <a:latin typeface="Courier New"/>
                <a:ea typeface="Courier New"/>
                <a:cs typeface="Courier New"/>
                <a:sym typeface="Courier New"/>
              </a:rPr>
              <a:t>hello</a:t>
            </a:r>
            <a:r>
              <a:rPr b="1" lang="en" sz="1200">
                <a:latin typeface="Courier New"/>
                <a:ea typeface="Courier New"/>
                <a:cs typeface="Courier New"/>
                <a:sym typeface="Courier New"/>
              </a:rPr>
              <a:t>():</a:t>
            </a:r>
            <a:endParaRPr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lang="en" sz="1200">
                <a:solidFill>
                  <a:srgbClr val="3E4349"/>
                </a:solidFill>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return</a:t>
            </a:r>
            <a:r>
              <a:rPr lang="en" sz="1200">
                <a:solidFill>
                  <a:srgbClr val="3E4349"/>
                </a:solidFill>
                <a:latin typeface="Courier New"/>
                <a:ea typeface="Courier New"/>
                <a:cs typeface="Courier New"/>
                <a:sym typeface="Courier New"/>
              </a:rPr>
              <a:t> </a:t>
            </a:r>
            <a:r>
              <a:rPr lang="en" sz="1200">
                <a:solidFill>
                  <a:srgbClr val="4E9A06"/>
                </a:solidFill>
                <a:latin typeface="Courier New"/>
                <a:ea typeface="Courier New"/>
                <a:cs typeface="Courier New"/>
                <a:sym typeface="Courier New"/>
              </a:rPr>
              <a:t>'Hello, World'</a:t>
            </a:r>
            <a:endParaRPr sz="1200">
              <a:solidFill>
                <a:srgbClr val="4E9A06"/>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b="1" sz="1200">
              <a:solidFill>
                <a:srgbClr val="004461"/>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a:solidFill>
                <a:srgbClr val="4E9A06"/>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rgbClr val="3E4349"/>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460950" y="922350"/>
            <a:ext cx="4520100" cy="101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This can get ugly :/</a:t>
            </a:r>
            <a:endParaRPr/>
          </a:p>
        </p:txBody>
      </p:sp>
      <p:pic>
        <p:nvPicPr>
          <p:cNvPr id="338" name="Google Shape;338;p50"/>
          <p:cNvPicPr preferRelativeResize="0"/>
          <p:nvPr/>
        </p:nvPicPr>
        <p:blipFill rotWithShape="1">
          <a:blip r:embed="rId3">
            <a:alphaModFix/>
          </a:blip>
          <a:srcRect b="0" l="0" r="0" t="7518"/>
          <a:stretch/>
        </p:blipFill>
        <p:spPr>
          <a:xfrm>
            <a:off x="3886500" y="1901424"/>
            <a:ext cx="4220050" cy="2731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 Practice</a:t>
            </a:r>
            <a:endParaRPr/>
          </a:p>
        </p:txBody>
      </p:sp>
      <p:sp>
        <p:nvSpPr>
          <p:cNvPr id="344" name="Google Shape;34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Put all routes in the main</a:t>
            </a:r>
            <a:endParaRPr/>
          </a:p>
          <a:p>
            <a:pPr indent="-342900" lvl="0" marL="457200" rtl="0" algn="l">
              <a:spcBef>
                <a:spcPts val="0"/>
              </a:spcBef>
              <a:spcAft>
                <a:spcPts val="0"/>
              </a:spcAft>
              <a:buSzPts val="1800"/>
              <a:buChar char="●"/>
            </a:pPr>
            <a:r>
              <a:rPr lang="en"/>
              <a:t>Can be 200+ lines of code</a:t>
            </a:r>
            <a:endParaRPr/>
          </a:p>
          <a:p>
            <a:pPr indent="-342900" lvl="0" marL="457200" rtl="0" algn="l">
              <a:spcBef>
                <a:spcPts val="0"/>
              </a:spcBef>
              <a:spcAft>
                <a:spcPts val="0"/>
              </a:spcAft>
              <a:buSzPts val="1800"/>
              <a:buChar char="●"/>
            </a:pPr>
            <a:r>
              <a:rPr lang="en"/>
              <a:t>Hard to maintain</a:t>
            </a:r>
            <a:endParaRPr/>
          </a:p>
          <a:p>
            <a:pPr indent="-342900" lvl="0" marL="457200" rtl="0" algn="l">
              <a:spcBef>
                <a:spcPts val="0"/>
              </a:spcBef>
              <a:spcAft>
                <a:spcPts val="0"/>
              </a:spcAft>
              <a:buSzPts val="1800"/>
              <a:buChar char="●"/>
            </a:pPr>
            <a:r>
              <a:rPr lang="en"/>
              <a:t>Not modular</a:t>
            </a:r>
            <a:endParaRPr/>
          </a:p>
          <a:p>
            <a:pPr indent="-342900" lvl="0" marL="457200" rtl="0" algn="l">
              <a:spcBef>
                <a:spcPts val="0"/>
              </a:spcBef>
              <a:spcAft>
                <a:spcPts val="0"/>
              </a:spcAft>
              <a:buSzPts val="1800"/>
              <a:buChar char="●"/>
            </a:pPr>
            <a:r>
              <a:rPr lang="en"/>
              <a:t>No separation of concerns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Qué</a:t>
            </a:r>
            <a:r>
              <a:rPr lang="en"/>
              <a:t> es un API (</a:t>
            </a:r>
            <a:r>
              <a:rPr lang="en"/>
              <a:t>"Application Programming Interface")</a:t>
            </a:r>
            <a:r>
              <a:rPr lang="en"/>
              <a:t>?</a:t>
            </a:r>
            <a:endParaRPr/>
          </a:p>
        </p:txBody>
      </p:sp>
      <p:sp>
        <p:nvSpPr>
          <p:cNvPr id="100" name="Google Shape;10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Un API es mejor descrito por una interface </a:t>
            </a:r>
            <a:r>
              <a:rPr lang="en" sz="2000"/>
              <a:t>que</a:t>
            </a:r>
            <a:r>
              <a:rPr lang="en" sz="2000"/>
              <a:t> permite un sistema comunicarse con otro sistema programaticamente.</a:t>
            </a:r>
            <a:endParaRPr sz="2000"/>
          </a:p>
          <a:p>
            <a:pPr indent="-355600" lvl="0" marL="457200" rtl="0" algn="l">
              <a:spcBef>
                <a:spcPts val="0"/>
              </a:spcBef>
              <a:spcAft>
                <a:spcPts val="0"/>
              </a:spcAft>
              <a:buSzPts val="2000"/>
              <a:buChar char="●"/>
            </a:pPr>
            <a:r>
              <a:rPr lang="en" sz="2000"/>
              <a:t>Como seres pensantes, podemos entender muy bien </a:t>
            </a:r>
            <a:r>
              <a:rPr lang="en" sz="2000"/>
              <a:t>información</a:t>
            </a:r>
            <a:r>
              <a:rPr lang="en" sz="2000"/>
              <a:t> en forma no estructurada.</a:t>
            </a:r>
            <a:endParaRPr sz="2000"/>
          </a:p>
          <a:p>
            <a:pPr indent="-355600" lvl="0" marL="457200" rtl="0" algn="l">
              <a:spcBef>
                <a:spcPts val="0"/>
              </a:spcBef>
              <a:spcAft>
                <a:spcPts val="0"/>
              </a:spcAft>
              <a:buSzPts val="2000"/>
              <a:buChar char="●"/>
            </a:pPr>
            <a:r>
              <a:rPr lang="en" sz="2000"/>
              <a:t>Las computadoras no pueden.</a:t>
            </a:r>
            <a:endParaRPr sz="2000"/>
          </a:p>
        </p:txBody>
      </p:sp>
      <p:sp>
        <p:nvSpPr>
          <p:cNvPr id="101" name="Google Shape;101;p16"/>
          <p:cNvSpPr txBox="1"/>
          <p:nvPr/>
        </p:nvSpPr>
        <p:spPr>
          <a:xfrm>
            <a:off x="311700" y="4611850"/>
            <a:ext cx="248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What is an API? (redhat.com)</a:t>
            </a:r>
            <a:endParaRPr>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a:t>
            </a:r>
            <a:r>
              <a:rPr lang="en"/>
              <a:t>Practice</a:t>
            </a:r>
            <a:endParaRPr/>
          </a:p>
        </p:txBody>
      </p:sp>
      <p:sp>
        <p:nvSpPr>
          <p:cNvPr id="350" name="Google Shape;350;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Blueprints!!!</a:t>
            </a:r>
            <a:endParaRPr/>
          </a:p>
          <a:p>
            <a:pPr indent="-330200" lvl="1" marL="914400" rtl="0" algn="l">
              <a:spcBef>
                <a:spcPts val="0"/>
              </a:spcBef>
              <a:spcAft>
                <a:spcPts val="0"/>
              </a:spcAft>
              <a:buSzPts val="1600"/>
              <a:buChar char="○"/>
            </a:pPr>
            <a:r>
              <a:rPr lang="en" sz="1600"/>
              <a:t>Diseña</a:t>
            </a:r>
            <a:r>
              <a:rPr lang="en" sz="1600"/>
              <a:t> rutas </a:t>
            </a:r>
            <a:r>
              <a:rPr lang="en" sz="1600"/>
              <a:t>que</a:t>
            </a:r>
            <a:r>
              <a:rPr lang="en" sz="1600"/>
              <a:t> utilizan </a:t>
            </a:r>
            <a:r>
              <a:rPr lang="en" sz="1600"/>
              <a:t>la "Separation of Concerns" o Desacoplamiento</a:t>
            </a:r>
            <a:endParaRPr sz="1600"/>
          </a:p>
          <a:p>
            <a:pPr indent="-330200" lvl="0" marL="457200" rtl="0" algn="l">
              <a:spcBef>
                <a:spcPts val="0"/>
              </a:spcBef>
              <a:spcAft>
                <a:spcPts val="0"/>
              </a:spcAft>
              <a:buSzPts val="1600"/>
              <a:buChar char="●"/>
            </a:pPr>
            <a:r>
              <a:rPr lang="en" sz="1600"/>
              <a:t>Ahora podemos crear directorios relacionados a los "endpoints" de usuario</a:t>
            </a:r>
            <a:endParaRPr sz="1600"/>
          </a:p>
          <a:p>
            <a:pPr indent="-330200" lvl="0" marL="457200" rtl="0" algn="l">
              <a:spcBef>
                <a:spcPts val="0"/>
              </a:spcBef>
              <a:spcAft>
                <a:spcPts val="0"/>
              </a:spcAft>
              <a:buSzPts val="1600"/>
              <a:buChar char="●"/>
            </a:pPr>
            <a:r>
              <a:rPr lang="en" sz="1600"/>
              <a:t>Lo mismo para otras entidades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Folder Structure</a:t>
            </a:r>
            <a:endParaRPr/>
          </a:p>
        </p:txBody>
      </p:sp>
      <p:sp>
        <p:nvSpPr>
          <p:cNvPr id="356" name="Google Shape;356;p53"/>
          <p:cNvSpPr txBox="1"/>
          <p:nvPr>
            <p:ph idx="1" type="body"/>
          </p:nvPr>
        </p:nvSpPr>
        <p:spPr>
          <a:xfrm>
            <a:off x="311700" y="1152475"/>
            <a:ext cx="8520600" cy="3628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t>&gt; MyProject/</a:t>
            </a:r>
            <a:endParaRPr b="1" sz="1500"/>
          </a:p>
          <a:p>
            <a:pPr indent="457200" lvl="0" marL="0" rtl="0" algn="l">
              <a:lnSpc>
                <a:spcPct val="100000"/>
              </a:lnSpc>
              <a:spcBef>
                <a:spcPts val="0"/>
              </a:spcBef>
              <a:spcAft>
                <a:spcPts val="0"/>
              </a:spcAft>
              <a:buNone/>
            </a:pPr>
            <a:r>
              <a:rPr b="1" lang="en" sz="1500"/>
              <a:t>src/</a:t>
            </a:r>
            <a:endParaRPr b="1" sz="1500"/>
          </a:p>
          <a:p>
            <a:pPr indent="457200" lvl="0" marL="0" rtl="0" algn="l">
              <a:lnSpc>
                <a:spcPct val="100000"/>
              </a:lnSpc>
              <a:spcBef>
                <a:spcPts val="0"/>
              </a:spcBef>
              <a:spcAft>
                <a:spcPts val="0"/>
              </a:spcAft>
              <a:buNone/>
            </a:pPr>
            <a:r>
              <a:rPr b="1" lang="en" sz="1500"/>
              <a:t>	daos/</a:t>
            </a:r>
            <a:endParaRPr b="1" sz="1500"/>
          </a:p>
          <a:p>
            <a:pPr indent="457200" lvl="0" marL="0" rtl="0" algn="l">
              <a:lnSpc>
                <a:spcPct val="100000"/>
              </a:lnSpc>
              <a:spcBef>
                <a:spcPts val="0"/>
              </a:spcBef>
              <a:spcAft>
                <a:spcPts val="0"/>
              </a:spcAft>
              <a:buNone/>
            </a:pPr>
            <a:r>
              <a:rPr b="1" lang="en" sz="1500"/>
              <a:t>		UserDao.py</a:t>
            </a:r>
            <a:endParaRPr b="1" sz="1500"/>
          </a:p>
          <a:p>
            <a:pPr indent="457200" lvl="0" marL="0" rtl="0" algn="l">
              <a:lnSpc>
                <a:spcPct val="100000"/>
              </a:lnSpc>
              <a:spcBef>
                <a:spcPts val="0"/>
              </a:spcBef>
              <a:spcAft>
                <a:spcPts val="0"/>
              </a:spcAft>
              <a:buNone/>
            </a:pPr>
            <a:r>
              <a:rPr b="1" lang="en" sz="1500"/>
              <a:t>		OrderDao.py</a:t>
            </a:r>
            <a:endParaRPr b="1" sz="1500"/>
          </a:p>
          <a:p>
            <a:pPr indent="457200" lvl="0" marL="457200" rtl="0" algn="l">
              <a:lnSpc>
                <a:spcPct val="100000"/>
              </a:lnSpc>
              <a:spcBef>
                <a:spcPts val="0"/>
              </a:spcBef>
              <a:spcAft>
                <a:spcPts val="0"/>
              </a:spcAft>
              <a:buNone/>
            </a:pPr>
            <a:r>
              <a:rPr b="1" lang="en" sz="1500"/>
              <a:t>blueprints/</a:t>
            </a:r>
            <a:endParaRPr b="1" sz="1500"/>
          </a:p>
          <a:p>
            <a:pPr indent="0" lvl="0" marL="0" rtl="0" algn="l">
              <a:lnSpc>
                <a:spcPct val="100000"/>
              </a:lnSpc>
              <a:spcBef>
                <a:spcPts val="0"/>
              </a:spcBef>
              <a:spcAft>
                <a:spcPts val="0"/>
              </a:spcAft>
              <a:buNone/>
            </a:pPr>
            <a:r>
              <a:rPr b="1" lang="en" sz="1500"/>
              <a:t>			users.py</a:t>
            </a:r>
            <a:endParaRPr b="1" sz="1500"/>
          </a:p>
          <a:p>
            <a:pPr indent="0" lvl="0" marL="0" rtl="0" algn="l">
              <a:lnSpc>
                <a:spcPct val="100000"/>
              </a:lnSpc>
              <a:spcBef>
                <a:spcPts val="0"/>
              </a:spcBef>
              <a:spcAft>
                <a:spcPts val="0"/>
              </a:spcAft>
              <a:buNone/>
            </a:pPr>
            <a:r>
              <a:rPr b="1" lang="en" sz="1500"/>
              <a:t>			product/</a:t>
            </a:r>
            <a:endParaRPr b="1" sz="1500"/>
          </a:p>
          <a:p>
            <a:pPr indent="0" lvl="0" marL="0" rtl="0" algn="l">
              <a:lnSpc>
                <a:spcPct val="100000"/>
              </a:lnSpc>
              <a:spcBef>
                <a:spcPts val="0"/>
              </a:spcBef>
              <a:spcAft>
                <a:spcPts val="0"/>
              </a:spcAft>
              <a:buNone/>
            </a:pPr>
            <a:r>
              <a:rPr b="1" lang="en" sz="1500"/>
              <a:t>			dashboard.py</a:t>
            </a:r>
            <a:endParaRPr b="1" sz="1500"/>
          </a:p>
          <a:p>
            <a:pPr indent="0" lvl="0" marL="0" rtl="0" algn="l">
              <a:lnSpc>
                <a:spcPct val="100000"/>
              </a:lnSpc>
              <a:spcBef>
                <a:spcPts val="0"/>
              </a:spcBef>
              <a:spcAft>
                <a:spcPts val="0"/>
              </a:spcAft>
              <a:buNone/>
            </a:pPr>
            <a:r>
              <a:rPr b="1" lang="en" sz="1500"/>
              <a:t>		db/</a:t>
            </a:r>
            <a:endParaRPr b="1" sz="1500"/>
          </a:p>
          <a:p>
            <a:pPr indent="0" lvl="0" marL="0" rtl="0" algn="l">
              <a:lnSpc>
                <a:spcPct val="100000"/>
              </a:lnSpc>
              <a:spcBef>
                <a:spcPts val="0"/>
              </a:spcBef>
              <a:spcAft>
                <a:spcPts val="0"/>
              </a:spcAft>
              <a:buNone/>
            </a:pPr>
            <a:r>
              <a:rPr b="1" lang="en" sz="1500"/>
              <a:t>			dbConnection.py</a:t>
            </a:r>
            <a:endParaRPr b="1" sz="1500"/>
          </a:p>
          <a:p>
            <a:pPr indent="0" lvl="0" marL="0" rtl="0" algn="l">
              <a:lnSpc>
                <a:spcPct val="100000"/>
              </a:lnSpc>
              <a:spcBef>
                <a:spcPts val="0"/>
              </a:spcBef>
              <a:spcAft>
                <a:spcPts val="0"/>
              </a:spcAft>
              <a:buNone/>
            </a:pPr>
            <a:r>
              <a:rPr b="1" lang="en" sz="1500"/>
              <a:t>		utils/</a:t>
            </a:r>
            <a:endParaRPr b="1" sz="1500"/>
          </a:p>
          <a:p>
            <a:pPr indent="0" lvl="0" marL="0" rtl="0" algn="l">
              <a:lnSpc>
                <a:spcPct val="100000"/>
              </a:lnSpc>
              <a:spcBef>
                <a:spcPts val="0"/>
              </a:spcBef>
              <a:spcAft>
                <a:spcPts val="0"/>
              </a:spcAft>
              <a:buNone/>
            </a:pPr>
            <a:r>
              <a:rPr b="1" lang="en" sz="1500"/>
              <a:t>			…</a:t>
            </a:r>
            <a:endParaRPr b="1" sz="1500"/>
          </a:p>
          <a:p>
            <a:pPr indent="0" lvl="0" marL="0" rtl="0" algn="l">
              <a:lnSpc>
                <a:spcPct val="100000"/>
              </a:lnSpc>
              <a:spcBef>
                <a:spcPts val="0"/>
              </a:spcBef>
              <a:spcAft>
                <a:spcPts val="0"/>
              </a:spcAft>
              <a:buNone/>
            </a:pPr>
            <a:r>
              <a:rPr b="1" lang="en" sz="1500"/>
              <a:t>		app.py</a:t>
            </a:r>
            <a:endParaRPr b="1" sz="1500"/>
          </a:p>
          <a:p>
            <a:pPr indent="0" lvl="0" marL="0" rtl="0" algn="l">
              <a:lnSpc>
                <a:spcPct val="100000"/>
              </a:lnSpc>
              <a:spcBef>
                <a:spcPts val="0"/>
              </a:spcBef>
              <a:spcAft>
                <a:spcPts val="0"/>
              </a:spcAft>
              <a:buNone/>
            </a:pPr>
            <a:r>
              <a:rPr b="1" lang="en" sz="1500"/>
              <a:t>	tests/</a:t>
            </a:r>
            <a:r>
              <a:rPr b="1" lang="en" sz="1500"/>
              <a:t>...</a:t>
            </a:r>
            <a:endParaRPr b="1"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383875" y="1368900"/>
            <a:ext cx="8310000" cy="23550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i="1" lang="en" sz="1200">
                <a:solidFill>
                  <a:srgbClr val="8F5902"/>
                </a:solidFill>
                <a:latin typeface="Courier New"/>
                <a:ea typeface="Courier New"/>
                <a:cs typeface="Courier New"/>
                <a:sym typeface="Courier New"/>
              </a:rPr>
              <a:t># file blog.py</a:t>
            </a:r>
            <a:endParaRPr b="1" i="1" sz="1200">
              <a:solidFill>
                <a:srgbClr val="8F5902"/>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b="1" sz="1200">
              <a:solidFill>
                <a:srgbClr val="8F5902"/>
              </a:solidFill>
              <a:latin typeface="Courier New"/>
              <a:ea typeface="Courier New"/>
              <a:cs typeface="Courier New"/>
              <a:sym typeface="Courier New"/>
            </a:endParaRPr>
          </a:p>
          <a:p>
            <a:pPr indent="0" lvl="0" marL="0" rtl="0" algn="l">
              <a:spcBef>
                <a:spcPts val="0"/>
              </a:spcBef>
              <a:spcAft>
                <a:spcPts val="0"/>
              </a:spcAft>
              <a:buNone/>
            </a:pPr>
            <a:r>
              <a:rPr b="1" lang="en">
                <a:solidFill>
                  <a:srgbClr val="004461"/>
                </a:solidFill>
                <a:latin typeface="Courier New"/>
                <a:ea typeface="Courier New"/>
                <a:cs typeface="Courier New"/>
                <a:sym typeface="Courier New"/>
              </a:rPr>
              <a:t>from</a:t>
            </a:r>
            <a:r>
              <a:rPr b="1" lang="en">
                <a:solidFill>
                  <a:srgbClr val="3E4349"/>
                </a:solidFill>
                <a:latin typeface="Courier New"/>
                <a:ea typeface="Courier New"/>
                <a:cs typeface="Courier New"/>
                <a:sym typeface="Courier New"/>
              </a:rPr>
              <a:t> </a:t>
            </a:r>
            <a:r>
              <a:rPr b="1" lang="en">
                <a:latin typeface="Courier New"/>
                <a:ea typeface="Courier New"/>
                <a:cs typeface="Courier New"/>
                <a:sym typeface="Courier New"/>
              </a:rPr>
              <a:t>flask</a:t>
            </a:r>
            <a:r>
              <a:rPr b="1" lang="en">
                <a:solidFill>
                  <a:srgbClr val="3E4349"/>
                </a:solidFill>
                <a:latin typeface="Courier New"/>
                <a:ea typeface="Courier New"/>
                <a:cs typeface="Courier New"/>
                <a:sym typeface="Courier New"/>
              </a:rPr>
              <a:t> </a:t>
            </a:r>
            <a:r>
              <a:rPr b="1" lang="en">
                <a:solidFill>
                  <a:srgbClr val="004461"/>
                </a:solidFill>
                <a:latin typeface="Courier New"/>
                <a:ea typeface="Courier New"/>
                <a:cs typeface="Courier New"/>
                <a:sym typeface="Courier New"/>
              </a:rPr>
              <a:t>import</a:t>
            </a:r>
            <a:r>
              <a:rPr b="1" lang="en">
                <a:solidFill>
                  <a:srgbClr val="3E4349"/>
                </a:solidFill>
                <a:latin typeface="Courier New"/>
                <a:ea typeface="Courier New"/>
                <a:cs typeface="Courier New"/>
                <a:sym typeface="Courier New"/>
              </a:rPr>
              <a:t> </a:t>
            </a:r>
            <a:r>
              <a:rPr b="1" lang="en">
                <a:latin typeface="Courier New"/>
                <a:ea typeface="Courier New"/>
                <a:cs typeface="Courier New"/>
                <a:sym typeface="Courier New"/>
              </a:rPr>
              <a:t>Blueprint</a:t>
            </a:r>
            <a:endParaRPr b="1">
              <a:solidFill>
                <a:srgbClr val="3E4349"/>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a:latin typeface="Courier New"/>
                <a:ea typeface="Courier New"/>
                <a:cs typeface="Courier New"/>
                <a:sym typeface="Courier New"/>
              </a:rPr>
              <a:t>bp</a:t>
            </a:r>
            <a:r>
              <a:rPr b="1" lang="en">
                <a:solidFill>
                  <a:srgbClr val="3E4349"/>
                </a:solidFill>
                <a:latin typeface="Courier New"/>
                <a:ea typeface="Courier New"/>
                <a:cs typeface="Courier New"/>
                <a:sym typeface="Courier New"/>
              </a:rPr>
              <a:t> </a:t>
            </a:r>
            <a:r>
              <a:rPr b="1" lang="en">
                <a:solidFill>
                  <a:srgbClr val="582800"/>
                </a:solidFill>
                <a:latin typeface="Courier New"/>
                <a:ea typeface="Courier New"/>
                <a:cs typeface="Courier New"/>
                <a:sym typeface="Courier New"/>
              </a:rPr>
              <a:t>=</a:t>
            </a:r>
            <a:r>
              <a:rPr b="1" lang="en">
                <a:solidFill>
                  <a:srgbClr val="3E4349"/>
                </a:solidFill>
                <a:latin typeface="Courier New"/>
                <a:ea typeface="Courier New"/>
                <a:cs typeface="Courier New"/>
                <a:sym typeface="Courier New"/>
              </a:rPr>
              <a:t> </a:t>
            </a:r>
            <a:r>
              <a:rPr b="1" lang="en">
                <a:latin typeface="Courier New"/>
                <a:ea typeface="Courier New"/>
                <a:cs typeface="Courier New"/>
                <a:sym typeface="Courier New"/>
              </a:rPr>
              <a:t>Blueprint(</a:t>
            </a:r>
            <a:r>
              <a:rPr b="1" lang="en">
                <a:solidFill>
                  <a:srgbClr val="4E9A06"/>
                </a:solidFill>
                <a:latin typeface="Courier New"/>
                <a:ea typeface="Courier New"/>
                <a:cs typeface="Courier New"/>
                <a:sym typeface="Courier New"/>
              </a:rPr>
              <a:t>'blog'</a:t>
            </a:r>
            <a:r>
              <a:rPr b="1" lang="en">
                <a:latin typeface="Courier New"/>
                <a:ea typeface="Courier New"/>
                <a:cs typeface="Courier New"/>
                <a:sym typeface="Courier New"/>
              </a:rPr>
              <a:t>,</a:t>
            </a:r>
            <a:r>
              <a:rPr b="1" lang="en">
                <a:solidFill>
                  <a:srgbClr val="3E4349"/>
                </a:solidFill>
                <a:latin typeface="Courier New"/>
                <a:ea typeface="Courier New"/>
                <a:cs typeface="Courier New"/>
                <a:sym typeface="Courier New"/>
              </a:rPr>
              <a:t> </a:t>
            </a:r>
            <a:r>
              <a:rPr b="1" lang="en">
                <a:latin typeface="Courier New"/>
                <a:ea typeface="Courier New"/>
                <a:cs typeface="Courier New"/>
                <a:sym typeface="Courier New"/>
              </a:rPr>
              <a:t>__name__)</a:t>
            </a:r>
            <a:endParaRPr b="1">
              <a:latin typeface="Courier New"/>
              <a:ea typeface="Courier New"/>
              <a:cs typeface="Courier New"/>
              <a:sym typeface="Courier New"/>
            </a:endParaRPr>
          </a:p>
          <a:p>
            <a:pPr indent="0" lvl="0" marL="0" rtl="0" algn="l">
              <a:spcBef>
                <a:spcPts val="0"/>
              </a:spcBef>
              <a:spcAft>
                <a:spcPts val="0"/>
              </a:spcAft>
              <a:buNone/>
            </a:pPr>
            <a:r>
              <a:t/>
            </a:r>
            <a:endParaRPr b="1" sz="1800">
              <a:solidFill>
                <a:srgbClr val="004461"/>
              </a:solidFill>
              <a:latin typeface="Courier New"/>
              <a:ea typeface="Courier New"/>
              <a:cs typeface="Courier New"/>
              <a:sym typeface="Courier New"/>
            </a:endParaRPr>
          </a:p>
        </p:txBody>
      </p:sp>
      <p:sp>
        <p:nvSpPr>
          <p:cNvPr id="362" name="Google Shape;362;p54"/>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99999"/>
                </a:solidFill>
              </a:rPr>
              <a:t>Blueprint</a:t>
            </a:r>
            <a:endParaRPr>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5"/>
          <p:cNvSpPr txBox="1"/>
          <p:nvPr/>
        </p:nvSpPr>
        <p:spPr>
          <a:xfrm>
            <a:off x="383875" y="1368900"/>
            <a:ext cx="8310000" cy="13635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i="1" lang="en" sz="1000">
                <a:solidFill>
                  <a:srgbClr val="8F5902"/>
                </a:solidFill>
                <a:latin typeface="Courier New"/>
                <a:ea typeface="Courier New"/>
                <a:cs typeface="Courier New"/>
                <a:sym typeface="Courier New"/>
              </a:rPr>
              <a:t># file blog.py</a:t>
            </a:r>
            <a:endParaRPr b="1" sz="1000">
              <a:solidFill>
                <a:srgbClr val="8F5902"/>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004461"/>
                </a:solidFill>
                <a:latin typeface="Courier New"/>
                <a:ea typeface="Courier New"/>
                <a:cs typeface="Courier New"/>
                <a:sym typeface="Courier New"/>
              </a:rPr>
              <a:t>from</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flask</a:t>
            </a:r>
            <a:r>
              <a:rPr b="1" lang="en" sz="1200">
                <a:solidFill>
                  <a:srgbClr val="3E4349"/>
                </a:solidFill>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import</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Blueprint</a:t>
            </a:r>
            <a:endParaRPr b="1" sz="1200">
              <a:solidFill>
                <a:srgbClr val="3E4349"/>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bp</a:t>
            </a:r>
            <a:r>
              <a:rPr b="1" lang="en" sz="1200">
                <a:solidFill>
                  <a:srgbClr val="3E4349"/>
                </a:solidFill>
                <a:latin typeface="Courier New"/>
                <a:ea typeface="Courier New"/>
                <a:cs typeface="Courier New"/>
                <a:sym typeface="Courier New"/>
              </a:rPr>
              <a:t> </a:t>
            </a:r>
            <a:r>
              <a:rPr b="1" lang="en" sz="1200">
                <a:solidFill>
                  <a:srgbClr val="582800"/>
                </a:solidFill>
                <a:latin typeface="Courier New"/>
                <a:ea typeface="Courier New"/>
                <a:cs typeface="Courier New"/>
                <a:sym typeface="Courier New"/>
              </a:rPr>
              <a:t>=</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Blueprint</a:t>
            </a:r>
            <a:r>
              <a:rPr b="1" lang="en" sz="1200">
                <a:latin typeface="Courier New"/>
                <a:ea typeface="Courier New"/>
                <a:cs typeface="Courier New"/>
                <a:sym typeface="Courier New"/>
              </a:rPr>
              <a:t>(</a:t>
            </a:r>
            <a:r>
              <a:rPr b="1" lang="en" sz="1200">
                <a:solidFill>
                  <a:srgbClr val="4E9A06"/>
                </a:solidFill>
                <a:latin typeface="Courier New"/>
                <a:ea typeface="Courier New"/>
                <a:cs typeface="Courier New"/>
                <a:sym typeface="Courier New"/>
              </a:rPr>
              <a:t>'blog'</a:t>
            </a:r>
            <a:r>
              <a:rPr b="1" lang="en" sz="1200">
                <a:latin typeface="Courier New"/>
                <a:ea typeface="Courier New"/>
                <a:cs typeface="Courier New"/>
                <a:sym typeface="Courier New"/>
              </a:rPr>
              <a:t>,</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__name__, url_prefix="/blog"</a:t>
            </a: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@bp.route('/')</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p:txBody>
      </p:sp>
      <p:sp>
        <p:nvSpPr>
          <p:cNvPr id="368" name="Google Shape;368;p55"/>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99999"/>
                </a:solidFill>
              </a:rPr>
              <a:t>Blueprints</a:t>
            </a:r>
            <a:endParaRPr>
              <a:solidFill>
                <a:srgbClr val="999999"/>
              </a:solidFill>
            </a:endParaRPr>
          </a:p>
        </p:txBody>
      </p:sp>
      <p:sp>
        <p:nvSpPr>
          <p:cNvPr id="369" name="Google Shape;369;p55"/>
          <p:cNvSpPr txBox="1"/>
          <p:nvPr/>
        </p:nvSpPr>
        <p:spPr>
          <a:xfrm>
            <a:off x="383875" y="2978175"/>
            <a:ext cx="8310000" cy="16740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i="1" lang="en" sz="1000">
                <a:solidFill>
                  <a:srgbClr val="8F5902"/>
                </a:solidFill>
                <a:latin typeface="Courier New"/>
                <a:ea typeface="Courier New"/>
                <a:cs typeface="Courier New"/>
                <a:sym typeface="Courier New"/>
              </a:rPr>
              <a:t># file app.py</a:t>
            </a:r>
            <a:endParaRPr b="1" i="1" sz="1000">
              <a:solidFill>
                <a:srgbClr val="8F5902"/>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004461"/>
                </a:solidFill>
                <a:latin typeface="Courier New"/>
                <a:ea typeface="Courier New"/>
                <a:cs typeface="Courier New"/>
                <a:sym typeface="Courier New"/>
              </a:rPr>
              <a:t>from</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flask</a:t>
            </a:r>
            <a:r>
              <a:rPr b="1" lang="en" sz="1200">
                <a:solidFill>
                  <a:srgbClr val="3E4349"/>
                </a:solidFill>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import</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Flask</a:t>
            </a:r>
            <a:endParaRPr b="1" sz="1200">
              <a:latin typeface="Courier New"/>
              <a:ea typeface="Courier New"/>
              <a:cs typeface="Courier New"/>
              <a:sym typeface="Courier New"/>
            </a:endParaRPr>
          </a:p>
          <a:p>
            <a:pPr indent="0" lvl="0" marL="0" rtl="0" algn="l">
              <a:spcBef>
                <a:spcPts val="0"/>
              </a:spcBef>
              <a:spcAft>
                <a:spcPts val="0"/>
              </a:spcAft>
              <a:buNone/>
            </a:pPr>
            <a:r>
              <a:rPr b="1" lang="en" sz="1200">
                <a:solidFill>
                  <a:srgbClr val="004461"/>
                </a:solidFill>
                <a:latin typeface="Courier New"/>
                <a:ea typeface="Courier New"/>
                <a:cs typeface="Courier New"/>
                <a:sym typeface="Courier New"/>
              </a:rPr>
              <a:t>from</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blueprints.blog </a:t>
            </a:r>
            <a:r>
              <a:rPr b="1" lang="en" sz="1200">
                <a:solidFill>
                  <a:srgbClr val="004461"/>
                </a:solidFill>
                <a:latin typeface="Courier New"/>
                <a:ea typeface="Courier New"/>
                <a:cs typeface="Courier New"/>
                <a:sym typeface="Courier New"/>
              </a:rPr>
              <a:t>import</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bp </a:t>
            </a:r>
            <a:r>
              <a:rPr b="1" lang="en" sz="1200">
                <a:solidFill>
                  <a:srgbClr val="004461"/>
                </a:solidFill>
                <a:latin typeface="Courier New"/>
                <a:ea typeface="Courier New"/>
                <a:cs typeface="Courier New"/>
                <a:sym typeface="Courier New"/>
              </a:rPr>
              <a:t>as </a:t>
            </a:r>
            <a:r>
              <a:rPr b="1" lang="en" sz="1200">
                <a:latin typeface="Courier New"/>
                <a:ea typeface="Courier New"/>
                <a:cs typeface="Courier New"/>
                <a:sym typeface="Courier New"/>
              </a:rPr>
              <a:t>blog_bp</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 sz="1200">
                <a:latin typeface="Courier New"/>
                <a:ea typeface="Courier New"/>
                <a:cs typeface="Courier New"/>
                <a:sym typeface="Courier New"/>
              </a:rPr>
              <a:t>app = Flask(__name__)</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 sz="1200">
                <a:latin typeface="Courier New"/>
                <a:ea typeface="Courier New"/>
                <a:cs typeface="Courier New"/>
                <a:sym typeface="Courier New"/>
              </a:rPr>
              <a:t>app.register_blueprint(blog_bp)</a:t>
            </a:r>
            <a:endParaRPr b="1" sz="1600">
              <a:solidFill>
                <a:srgbClr val="00446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nvSpPr>
        <p:spPr>
          <a:xfrm>
            <a:off x="383875" y="1254300"/>
            <a:ext cx="8310000" cy="35466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i="1" lang="en" sz="1200">
                <a:solidFill>
                  <a:srgbClr val="8F5902"/>
                </a:solidFill>
                <a:latin typeface="Courier New"/>
                <a:ea typeface="Courier New"/>
                <a:cs typeface="Courier New"/>
                <a:sym typeface="Courier New"/>
              </a:rPr>
              <a:t># file app.py</a:t>
            </a:r>
            <a:endParaRPr b="1" sz="1200">
              <a:solidFill>
                <a:srgbClr val="8F5902"/>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004461"/>
                </a:solidFill>
                <a:latin typeface="Courier New"/>
                <a:ea typeface="Courier New"/>
                <a:cs typeface="Courier New"/>
                <a:sym typeface="Courier New"/>
              </a:rPr>
              <a:t>from</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werkzeug.utils </a:t>
            </a:r>
            <a:r>
              <a:rPr b="1" lang="en" sz="1200">
                <a:solidFill>
                  <a:srgbClr val="004461"/>
                </a:solidFill>
                <a:latin typeface="Courier New"/>
                <a:ea typeface="Courier New"/>
                <a:cs typeface="Courier New"/>
                <a:sym typeface="Courier New"/>
              </a:rPr>
              <a:t>import</a:t>
            </a:r>
            <a:r>
              <a:rPr b="1" lang="en" sz="1200">
                <a:solidFill>
                  <a:srgbClr val="3E4349"/>
                </a:solidFill>
                <a:latin typeface="Courier New"/>
                <a:ea typeface="Courier New"/>
                <a:cs typeface="Courier New"/>
                <a:sym typeface="Courier New"/>
              </a:rPr>
              <a:t> </a:t>
            </a:r>
            <a:r>
              <a:rPr b="1" lang="en" sz="1200">
                <a:latin typeface="Courier New"/>
                <a:ea typeface="Courier New"/>
                <a:cs typeface="Courier New"/>
                <a:sym typeface="Courier New"/>
              </a:rPr>
              <a:t>find_modules, import_string</a:t>
            </a:r>
            <a:endParaRPr b="1" sz="1200">
              <a:solidFill>
                <a:srgbClr val="3E4349"/>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004461"/>
                </a:solidFill>
                <a:latin typeface="Courier New"/>
                <a:ea typeface="Courier New"/>
                <a:cs typeface="Courier New"/>
                <a:sym typeface="Courier New"/>
              </a:rPr>
              <a:t>def </a:t>
            </a:r>
            <a:r>
              <a:rPr b="1" lang="en" sz="1200">
                <a:latin typeface="Courier New"/>
                <a:ea typeface="Courier New"/>
                <a:cs typeface="Courier New"/>
                <a:sym typeface="Courier New"/>
              </a:rPr>
              <a:t>register_blueprints(app):</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   </a:t>
            </a:r>
            <a:r>
              <a:rPr b="1" lang="en" sz="1200">
                <a:solidFill>
                  <a:srgbClr val="CE9178"/>
                </a:solidFill>
                <a:latin typeface="Courier New"/>
                <a:ea typeface="Courier New"/>
                <a:cs typeface="Courier New"/>
                <a:sym typeface="Courier New"/>
              </a:rPr>
              <a:t> """Register all blueprints under the {.blueprint} module</a:t>
            </a:r>
            <a:endParaRPr b="1" sz="1200">
              <a:solidFill>
                <a:srgbClr val="CE9178"/>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CE9178"/>
                </a:solidFill>
                <a:latin typeface="Courier New"/>
                <a:ea typeface="Courier New"/>
                <a:cs typeface="Courier New"/>
                <a:sym typeface="Courier New"/>
              </a:rPr>
              <a:t>    in the passed application instance.</a:t>
            </a:r>
            <a:endParaRPr b="1" sz="1200">
              <a:solidFill>
                <a:srgbClr val="CE9178"/>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b="1" sz="1200">
              <a:solidFill>
                <a:srgbClr val="CE9178"/>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CE9178"/>
                </a:solidFill>
                <a:latin typeface="Courier New"/>
                <a:ea typeface="Courier New"/>
                <a:cs typeface="Courier New"/>
                <a:sym typeface="Courier New"/>
              </a:rPr>
              <a:t>    Arguments:</a:t>
            </a:r>
            <a:endParaRPr b="1" sz="1200">
              <a:solidFill>
                <a:srgbClr val="CE9178"/>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CE9178"/>
                </a:solidFill>
                <a:latin typeface="Courier New"/>
                <a:ea typeface="Courier New"/>
                <a:cs typeface="Courier New"/>
                <a:sym typeface="Courier New"/>
              </a:rPr>
              <a:t>        app {flask application} -- application instance</a:t>
            </a:r>
            <a:endParaRPr b="1" sz="1200">
              <a:solidFill>
                <a:srgbClr val="CE9178"/>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CE9178"/>
                </a:solidFill>
                <a:latin typeface="Courier New"/>
                <a:ea typeface="Courier New"/>
                <a:cs typeface="Courier New"/>
                <a:sym typeface="Courier New"/>
              </a:rPr>
              <a:t>    """</a:t>
            </a:r>
            <a:endParaRPr b="1" sz="1200">
              <a:solidFill>
                <a:srgbClr val="CE9178"/>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for </a:t>
            </a:r>
            <a:r>
              <a:rPr b="1" lang="en" sz="1200">
                <a:latin typeface="Courier New"/>
                <a:ea typeface="Courier New"/>
                <a:cs typeface="Courier New"/>
                <a:sym typeface="Courier New"/>
              </a:rPr>
              <a:t>name </a:t>
            </a:r>
            <a:r>
              <a:rPr b="1" lang="en" sz="1200">
                <a:solidFill>
                  <a:srgbClr val="004461"/>
                </a:solidFill>
                <a:latin typeface="Courier New"/>
                <a:ea typeface="Courier New"/>
                <a:cs typeface="Courier New"/>
                <a:sym typeface="Courier New"/>
              </a:rPr>
              <a:t>in </a:t>
            </a:r>
            <a:r>
              <a:rPr b="1" lang="en" sz="1200">
                <a:latin typeface="Courier New"/>
                <a:ea typeface="Courier New"/>
                <a:cs typeface="Courier New"/>
                <a:sym typeface="Courier New"/>
              </a:rPr>
              <a:t>find_modules(</a:t>
            </a:r>
            <a:r>
              <a:rPr b="1" lang="en" sz="1200">
                <a:solidFill>
                  <a:srgbClr val="4E9A06"/>
                </a:solidFill>
                <a:latin typeface="Courier New"/>
                <a:ea typeface="Courier New"/>
                <a:cs typeface="Courier New"/>
                <a:sym typeface="Courier New"/>
              </a:rPr>
              <a:t>'blog'</a:t>
            </a: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        mod = import_string(name)</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        if hasattr(mod, </a:t>
            </a:r>
            <a:r>
              <a:rPr b="1" lang="en" sz="1200">
                <a:solidFill>
                  <a:srgbClr val="4E9A06"/>
                </a:solidFill>
                <a:latin typeface="Courier New"/>
                <a:ea typeface="Courier New"/>
                <a:cs typeface="Courier New"/>
                <a:sym typeface="Courier New"/>
              </a:rPr>
              <a:t>'blueprints'</a:t>
            </a: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latin typeface="Courier New"/>
                <a:ea typeface="Courier New"/>
                <a:cs typeface="Courier New"/>
                <a:sym typeface="Courier New"/>
              </a:rPr>
              <a:t>           app.blueprint(mod.bp)</a:t>
            </a:r>
            <a:endParaRPr b="1" sz="1200">
              <a:latin typeface="Courier New"/>
              <a:ea typeface="Courier New"/>
              <a:cs typeface="Courier New"/>
              <a:sym typeface="Courier New"/>
            </a:endParaRPr>
          </a:p>
        </p:txBody>
      </p:sp>
      <p:sp>
        <p:nvSpPr>
          <p:cNvPr id="375" name="Google Shape;375;p56"/>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99999"/>
                </a:solidFill>
              </a:rPr>
              <a:t>Short Cut</a:t>
            </a:r>
            <a:endParaRPr>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nvSpPr>
        <p:spPr>
          <a:xfrm>
            <a:off x="383875" y="1254300"/>
            <a:ext cx="8310000" cy="3546600"/>
          </a:xfrm>
          <a:prstGeom prst="rect">
            <a:avLst/>
          </a:prstGeom>
          <a:solidFill>
            <a:srgbClr val="FFFFFF"/>
          </a:solidFill>
          <a:ln>
            <a:noFill/>
          </a:ln>
          <a:effectLst>
            <a:outerShdw blurRad="142875"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200">
                <a:solidFill>
                  <a:srgbClr val="004461"/>
                </a:solidFill>
                <a:latin typeface="Courier New"/>
                <a:ea typeface="Courier New"/>
                <a:cs typeface="Courier New"/>
                <a:sym typeface="Courier New"/>
              </a:rPr>
              <a:t>c</a:t>
            </a:r>
            <a:r>
              <a:rPr b="1" lang="en" sz="1200">
                <a:solidFill>
                  <a:srgbClr val="004461"/>
                </a:solidFill>
                <a:latin typeface="Courier New"/>
                <a:ea typeface="Courier New"/>
                <a:cs typeface="Courier New"/>
                <a:sym typeface="Courier New"/>
              </a:rPr>
              <a:t>lass</a:t>
            </a:r>
            <a:r>
              <a:rPr b="1" lang="en" sz="1200">
                <a:solidFill>
                  <a:srgbClr val="004461"/>
                </a:solidFill>
                <a:latin typeface="Courier New"/>
                <a:ea typeface="Courier New"/>
                <a:cs typeface="Courier New"/>
                <a:sym typeface="Courier New"/>
              </a:rPr>
              <a:t> </a:t>
            </a:r>
            <a:r>
              <a:rPr b="1" lang="en" sz="1200">
                <a:latin typeface="Courier New"/>
                <a:ea typeface="Courier New"/>
                <a:cs typeface="Courier New"/>
                <a:sym typeface="Courier New"/>
              </a:rPr>
              <a:t>DaoInterface</a:t>
            </a:r>
            <a:r>
              <a:rPr b="1" lang="en" sz="1200">
                <a:solidFill>
                  <a:srgbClr val="8F5902"/>
                </a:solidFill>
                <a:latin typeface="Courier New"/>
                <a:ea typeface="Courier New"/>
                <a:cs typeface="Courier New"/>
                <a:sym typeface="Courier New"/>
              </a:rPr>
              <a:t>:</a:t>
            </a:r>
            <a:endParaRPr b="1" sz="1200">
              <a:solidFill>
                <a:srgbClr val="8F5902"/>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8F5902"/>
                </a:solidFill>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def </a:t>
            </a:r>
            <a:r>
              <a:rPr b="1" lang="en" sz="1200">
                <a:solidFill>
                  <a:srgbClr val="666666"/>
                </a:solidFill>
                <a:latin typeface="Courier New"/>
                <a:ea typeface="Courier New"/>
                <a:cs typeface="Courier New"/>
                <a:sym typeface="Courier New"/>
              </a:rPr>
              <a:t>__init__(</a:t>
            </a:r>
            <a:r>
              <a:rPr b="1" lang="en" sz="1200">
                <a:solidFill>
                  <a:srgbClr val="004461"/>
                </a:solidFill>
                <a:latin typeface="Courier New"/>
                <a:ea typeface="Courier New"/>
                <a:cs typeface="Courier New"/>
                <a:sym typeface="Courier New"/>
              </a:rPr>
              <a:t>self</a:t>
            </a:r>
            <a:r>
              <a:rPr b="1" lang="en" sz="1200">
                <a:solidFill>
                  <a:srgbClr val="666666"/>
                </a:solidFill>
                <a:latin typeface="Courier New"/>
                <a:ea typeface="Courier New"/>
                <a:cs typeface="Courier New"/>
                <a:sym typeface="Courier New"/>
              </a:rPr>
              <a:t>):</a:t>
            </a:r>
            <a:endParaRPr b="1" sz="1200">
              <a:solidFill>
                <a:srgbClr val="666666"/>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666666"/>
                </a:solidFill>
                <a:latin typeface="Courier New"/>
                <a:ea typeface="Courier New"/>
                <a:cs typeface="Courier New"/>
                <a:sym typeface="Courier New"/>
              </a:rPr>
              <a:t>        self.connection, self.config = sql_db.get_db()</a:t>
            </a:r>
            <a:endParaRPr b="1" sz="1200">
              <a:solidFill>
                <a:srgbClr val="666666"/>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666666"/>
                </a:solidFill>
                <a:latin typeface="Courier New"/>
                <a:ea typeface="Courier New"/>
                <a:cs typeface="Courier New"/>
                <a:sym typeface="Courier New"/>
              </a:rPr>
              <a:t>        self.columns = None</a:t>
            </a:r>
            <a:endParaRPr b="1" sz="1200">
              <a:solidFill>
                <a:srgbClr val="666666"/>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666666"/>
                </a:solidFill>
                <a:latin typeface="Courier New"/>
                <a:ea typeface="Courier New"/>
                <a:cs typeface="Courier New"/>
                <a:sym typeface="Courier New"/>
              </a:rPr>
              <a:t>        self.cursor = None</a:t>
            </a:r>
            <a:endParaRPr b="1" sz="1200">
              <a:solidFill>
                <a:srgbClr val="666666"/>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b="1" sz="1200">
              <a:solidFill>
                <a:srgbClr val="8F5902"/>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8F5902"/>
                </a:solidFill>
                <a:latin typeface="Courier New"/>
                <a:ea typeface="Courier New"/>
                <a:cs typeface="Courier New"/>
                <a:sym typeface="Courier New"/>
              </a:rPr>
              <a:t>    </a:t>
            </a:r>
            <a:r>
              <a:rPr b="1" lang="en" sz="1200">
                <a:solidFill>
                  <a:srgbClr val="004461"/>
                </a:solidFill>
                <a:latin typeface="Courier New"/>
                <a:ea typeface="Courier New"/>
                <a:cs typeface="Courier New"/>
                <a:sym typeface="Courier New"/>
              </a:rPr>
              <a:t>def </a:t>
            </a:r>
            <a:r>
              <a:rPr b="1" lang="en" sz="1200">
                <a:solidFill>
                  <a:srgbClr val="666666"/>
                </a:solidFill>
                <a:latin typeface="Courier New"/>
                <a:ea typeface="Courier New"/>
                <a:cs typeface="Courier New"/>
                <a:sym typeface="Courier New"/>
              </a:rPr>
              <a:t>get_columns(self, cursor) -&gt; List[str]:</a:t>
            </a:r>
            <a:endParaRPr b="1" sz="1200">
              <a:solidFill>
                <a:srgbClr val="666666"/>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666666"/>
                </a:solidFill>
                <a:latin typeface="Courier New"/>
                <a:ea typeface="Courier New"/>
                <a:cs typeface="Courier New"/>
                <a:sym typeface="Courier New"/>
              </a:rPr>
              <a:t>        self.columns = [column[0] for column in cursor.description]</a:t>
            </a:r>
            <a:endParaRPr b="1" sz="1200">
              <a:solidFill>
                <a:srgbClr val="666666"/>
              </a:solidFill>
              <a:latin typeface="Courier New"/>
              <a:ea typeface="Courier New"/>
              <a:cs typeface="Courier New"/>
              <a:sym typeface="Courier New"/>
            </a:endParaRPr>
          </a:p>
          <a:p>
            <a:pPr indent="0" lvl="0" marL="0" rtl="0" algn="l">
              <a:lnSpc>
                <a:spcPct val="130000"/>
              </a:lnSpc>
              <a:spcBef>
                <a:spcPts val="0"/>
              </a:spcBef>
              <a:spcAft>
                <a:spcPts val="0"/>
              </a:spcAft>
              <a:buNone/>
            </a:pPr>
            <a:r>
              <a:rPr b="1" lang="en" sz="1200">
                <a:solidFill>
                  <a:srgbClr val="666666"/>
                </a:solidFill>
                <a:latin typeface="Courier New"/>
                <a:ea typeface="Courier New"/>
                <a:cs typeface="Courier New"/>
                <a:sym typeface="Courier New"/>
              </a:rPr>
              <a:t>        return self.columns</a:t>
            </a:r>
            <a:endParaRPr b="1" sz="1200">
              <a:solidFill>
                <a:srgbClr val="8F5902"/>
              </a:solidFill>
              <a:latin typeface="Courier New"/>
              <a:ea typeface="Courier New"/>
              <a:cs typeface="Courier New"/>
              <a:sym typeface="Courier New"/>
            </a:endParaRPr>
          </a:p>
        </p:txBody>
      </p:sp>
      <p:sp>
        <p:nvSpPr>
          <p:cNvPr id="381" name="Google Shape;381;p57"/>
          <p:cNvSpPr txBox="1"/>
          <p:nvPr>
            <p:ph idx="4294967295" type="title"/>
          </p:nvPr>
        </p:nvSpPr>
        <p:spPr>
          <a:xfrm>
            <a:off x="471900" y="350321"/>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999999"/>
                </a:solidFill>
              </a:rPr>
              <a:t>Dao Interface</a:t>
            </a:r>
            <a:endParaRPr>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87" name="Google Shape;38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Flask, “Welcome to Flask: User’s Guide”, </a:t>
            </a:r>
            <a:r>
              <a:rPr lang="en" sz="1600" u="sng">
                <a:solidFill>
                  <a:schemeClr val="hlink"/>
                </a:solidFill>
                <a:hlinkClick r:id="rId3"/>
              </a:rPr>
              <a:t>Welcome to Flask — Flask Documentation (2.0.x) (palletsprojects.com)</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779250"/>
            <a:ext cx="8520600" cy="841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It has been a pleasure.</a:t>
            </a:r>
            <a:endParaRPr/>
          </a:p>
        </p:txBody>
      </p:sp>
      <p:pic>
        <p:nvPicPr>
          <p:cNvPr id="393" name="Google Shape;393;p59"/>
          <p:cNvPicPr preferRelativeResize="0"/>
          <p:nvPr/>
        </p:nvPicPr>
        <p:blipFill rotWithShape="1">
          <a:blip r:embed="rId3">
            <a:alphaModFix/>
          </a:blip>
          <a:srcRect b="0" l="2162" r="2162" t="6261"/>
          <a:stretch/>
        </p:blipFill>
        <p:spPr>
          <a:xfrm>
            <a:off x="2743400" y="1781225"/>
            <a:ext cx="3657200" cy="27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1/2</a:t>
            </a:r>
            <a:r>
              <a:rPr lang="en"/>
              <a:t> </a:t>
            </a:r>
            <a:r>
              <a:rPr lang="en"/>
              <a:t>Protocolos de Intercambio de Datos</a:t>
            </a:r>
            <a:endParaRPr/>
          </a:p>
        </p:txBody>
      </p:sp>
      <p:sp>
        <p:nvSpPr>
          <p:cNvPr id="107" name="Google Shape;10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Plain Text</a:t>
            </a:r>
            <a:endParaRPr/>
          </a:p>
          <a:p>
            <a:pPr indent="-342900" lvl="0" marL="457200" rtl="0" algn="l">
              <a:spcBef>
                <a:spcPts val="0"/>
              </a:spcBef>
              <a:spcAft>
                <a:spcPts val="0"/>
              </a:spcAft>
              <a:buSzPts val="1800"/>
              <a:buChar char="●"/>
            </a:pPr>
            <a:r>
              <a:rPr lang="en"/>
              <a:t>XML: eXtensible Markup Language</a:t>
            </a:r>
            <a:endParaRPr/>
          </a:p>
          <a:p>
            <a:pPr indent="-342900" lvl="0" marL="457200" rtl="0" algn="l">
              <a:spcBef>
                <a:spcPts val="0"/>
              </a:spcBef>
              <a:spcAft>
                <a:spcPts val="0"/>
              </a:spcAft>
              <a:buSzPts val="1800"/>
              <a:buChar char="●"/>
            </a:pPr>
            <a:r>
              <a:rPr lang="en"/>
              <a:t>CSV: Comma Separated Values</a:t>
            </a:r>
            <a:endParaRPr/>
          </a:p>
          <a:p>
            <a:pPr indent="-342900" lvl="0" marL="457200" rtl="0" algn="l">
              <a:spcBef>
                <a:spcPts val="0"/>
              </a:spcBef>
              <a:spcAft>
                <a:spcPts val="0"/>
              </a:spcAft>
              <a:buSzPts val="1800"/>
              <a:buChar char="●"/>
            </a:pPr>
            <a:r>
              <a:rPr lang="en"/>
              <a:t>JSON - JavaScript Object Notation - </a:t>
            </a:r>
            <a:r>
              <a:rPr b="1" i="1" lang="en"/>
              <a:t>yes ;)</a:t>
            </a:r>
            <a:endParaRPr b="1"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2/2 Protocolos de intercambio de datos</a:t>
            </a:r>
            <a:endParaRPr/>
          </a:p>
        </p:txBody>
      </p:sp>
      <p:pic>
        <p:nvPicPr>
          <p:cNvPr id="113" name="Google Shape;113;p18"/>
          <p:cNvPicPr preferRelativeResize="0"/>
          <p:nvPr/>
        </p:nvPicPr>
        <p:blipFill>
          <a:blip r:embed="rId3">
            <a:alphaModFix/>
          </a:blip>
          <a:stretch>
            <a:fillRect/>
          </a:stretch>
        </p:blipFill>
        <p:spPr>
          <a:xfrm>
            <a:off x="740175" y="730750"/>
            <a:ext cx="3972101" cy="4295400"/>
          </a:xfrm>
          <a:prstGeom prst="rect">
            <a:avLst/>
          </a:prstGeom>
          <a:noFill/>
          <a:ln>
            <a:noFill/>
          </a:ln>
          <a:effectLst>
            <a:outerShdw blurRad="57150" rotWithShape="0" algn="bl" dir="5400000" dist="19050">
              <a:srgbClr val="000000">
                <a:alpha val="50000"/>
              </a:srgbClr>
            </a:outerShdw>
          </a:effectLst>
        </p:spPr>
      </p:pic>
      <p:pic>
        <p:nvPicPr>
          <p:cNvPr id="114" name="Google Shape;114;p18"/>
          <p:cNvPicPr preferRelativeResize="0"/>
          <p:nvPr/>
        </p:nvPicPr>
        <p:blipFill>
          <a:blip r:embed="rId4">
            <a:alphaModFix/>
          </a:blip>
          <a:stretch>
            <a:fillRect/>
          </a:stretch>
        </p:blipFill>
        <p:spPr>
          <a:xfrm>
            <a:off x="4459000" y="702038"/>
            <a:ext cx="4190449" cy="4352824"/>
          </a:xfrm>
          <a:prstGeom prst="rect">
            <a:avLst/>
          </a:prstGeom>
          <a:noFill/>
          <a:ln>
            <a:noFill/>
          </a:ln>
          <a:effectLst>
            <a:outerShdw blurRad="57150" rotWithShape="0" algn="bl" dir="5400000" dist="19050">
              <a:srgbClr val="000000">
                <a:alpha val="50000"/>
              </a:srgbClr>
            </a:outerShdw>
          </a:effectLst>
        </p:spPr>
      </p:pic>
      <p:sp>
        <p:nvSpPr>
          <p:cNvPr id="115" name="Google Shape;115;p18"/>
          <p:cNvSpPr txBox="1"/>
          <p:nvPr/>
        </p:nvSpPr>
        <p:spPr>
          <a:xfrm>
            <a:off x="403375" y="4576775"/>
            <a:ext cx="516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Carbon | Create and share beautiful images of your source code</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Read, Update, and Delete | CRUD</a:t>
            </a:r>
            <a:endParaRPr/>
          </a:p>
        </p:txBody>
      </p:sp>
      <p:sp>
        <p:nvSpPr>
          <p:cNvPr id="121" name="Google Shape;12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CRUD, es un </a:t>
            </a:r>
            <a:r>
              <a:rPr lang="en" sz="1600"/>
              <a:t>patrón</a:t>
            </a:r>
            <a:r>
              <a:rPr lang="en" sz="1600"/>
              <a:t> de </a:t>
            </a:r>
            <a:r>
              <a:rPr lang="en" sz="1600"/>
              <a:t>diseño</a:t>
            </a:r>
            <a:r>
              <a:rPr lang="en" sz="1600"/>
              <a:t> donde se encapsulan operaciones a una base de datos (</a:t>
            </a:r>
            <a:r>
              <a:rPr b="1" lang="en" sz="1600"/>
              <a:t>DBs</a:t>
            </a:r>
            <a:r>
              <a:rPr lang="en" sz="1600"/>
              <a:t>) (o </a:t>
            </a:r>
            <a:r>
              <a:rPr lang="en" sz="1600"/>
              <a:t>múltiples</a:t>
            </a:r>
            <a:r>
              <a:rPr lang="en" sz="1600"/>
              <a:t> </a:t>
            </a:r>
            <a:r>
              <a:rPr b="1" lang="en" sz="1600"/>
              <a:t>DBs </a:t>
            </a:r>
            <a:r>
              <a:rPr lang="en" sz="1600"/>
              <a:t>en algunos casos)</a:t>
            </a:r>
            <a:endParaRPr sz="1600"/>
          </a:p>
          <a:p>
            <a:pPr indent="-330200" lvl="0" marL="457200" rtl="0" algn="l">
              <a:spcBef>
                <a:spcPts val="0"/>
              </a:spcBef>
              <a:spcAft>
                <a:spcPts val="0"/>
              </a:spcAft>
              <a:buSzPts val="1600"/>
              <a:buChar char="●"/>
            </a:pPr>
            <a:r>
              <a:rPr lang="en" sz="1600"/>
              <a:t>Encapsular operaciones ayuda a en</a:t>
            </a:r>
            <a:r>
              <a:rPr b="1" i="1" lang="en" sz="1600"/>
              <a:t> Separation of Concerns (SoC) </a:t>
            </a:r>
            <a:endParaRPr b="1" i="1" sz="1600"/>
          </a:p>
          <a:p>
            <a:pPr indent="-330200" lvl="0" marL="457200" rtl="0" algn="l">
              <a:spcBef>
                <a:spcPts val="0"/>
              </a:spcBef>
              <a:spcAft>
                <a:spcPts val="0"/>
              </a:spcAft>
              <a:buSzPts val="1600"/>
              <a:buChar char="●"/>
            </a:pPr>
            <a:r>
              <a:rPr lang="en" sz="1600"/>
              <a:t>SoC ayuda a la modularidad de un sistema </a:t>
            </a:r>
            <a:r>
              <a:rPr lang="en" sz="1600"/>
              <a:t>haciéndolo</a:t>
            </a:r>
            <a:r>
              <a:rPr lang="en" sz="1600"/>
              <a:t> </a:t>
            </a:r>
            <a:r>
              <a:rPr lang="en" sz="1600"/>
              <a:t>más</a:t>
            </a:r>
            <a:r>
              <a:rPr lang="en" sz="1600"/>
              <a:t> </a:t>
            </a:r>
            <a:r>
              <a:rPr lang="en" sz="1600"/>
              <a:t>fácil</a:t>
            </a:r>
            <a:r>
              <a:rPr lang="en" sz="1600"/>
              <a:t> de mantener. Ej. Anadir </a:t>
            </a:r>
            <a:r>
              <a:rPr lang="en" sz="1600"/>
              <a:t>más</a:t>
            </a:r>
            <a:r>
              <a:rPr lang="en" sz="1600"/>
              <a:t> "features", etc.</a:t>
            </a:r>
            <a:endParaRPr sz="1600"/>
          </a:p>
          <a:p>
            <a:pPr indent="-330200" lvl="0" marL="457200" rtl="0" algn="l">
              <a:spcBef>
                <a:spcPts val="0"/>
              </a:spcBef>
              <a:spcAft>
                <a:spcPts val="0"/>
              </a:spcAft>
              <a:buSzPts val="1600"/>
              <a:buChar char="●"/>
            </a:pPr>
            <a:r>
              <a:rPr lang="en" sz="1600"/>
              <a:t>Estas operaciones traducen al </a:t>
            </a:r>
            <a:r>
              <a:rPr lang="en" sz="1600"/>
              <a:t>ámbito</a:t>
            </a:r>
            <a:r>
              <a:rPr lang="en" sz="1600"/>
              <a:t> de HTTP como </a:t>
            </a:r>
            <a:endParaRPr sz="1600"/>
          </a:p>
          <a:p>
            <a:pPr indent="-330200" lvl="1" marL="914400" rtl="0" algn="l">
              <a:spcBef>
                <a:spcPts val="0"/>
              </a:spcBef>
              <a:spcAft>
                <a:spcPts val="0"/>
              </a:spcAft>
              <a:buSzPts val="1600"/>
              <a:buChar char="○"/>
            </a:pPr>
            <a:r>
              <a:rPr b="1" i="1" lang="en" sz="1600"/>
              <a:t>POST, GET, PUT y DELETE</a:t>
            </a:r>
            <a:r>
              <a:rPr lang="en" sz="1600"/>
              <a:t>, respectivamente</a:t>
            </a:r>
            <a:endParaRPr sz="1600"/>
          </a:p>
        </p:txBody>
      </p:sp>
      <p:sp>
        <p:nvSpPr>
          <p:cNvPr id="122" name="Google Shape;122;p19"/>
          <p:cNvSpPr txBox="1"/>
          <p:nvPr/>
        </p:nvSpPr>
        <p:spPr>
          <a:xfrm>
            <a:off x="292275" y="4446750"/>
            <a:ext cx="54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3"/>
              </a:rPr>
              <a:t>https://en.wikipedia.org/wiki/Separation_of_concerns</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Metodos HTTP/s</a:t>
            </a:r>
            <a:endParaRPr/>
          </a:p>
        </p:txBody>
      </p:sp>
      <p:sp>
        <p:nvSpPr>
          <p:cNvPr id="128" name="Google Shape;12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POST</a:t>
            </a:r>
            <a:endParaRPr sz="1700"/>
          </a:p>
          <a:p>
            <a:pPr indent="-336550" lvl="0" marL="457200" rtl="0" algn="l">
              <a:spcBef>
                <a:spcPts val="0"/>
              </a:spcBef>
              <a:spcAft>
                <a:spcPts val="0"/>
              </a:spcAft>
              <a:buSzPts val="1700"/>
              <a:buChar char="●"/>
            </a:pPr>
            <a:r>
              <a:rPr lang="en" sz="1700"/>
              <a:t>GET</a:t>
            </a:r>
            <a:endParaRPr sz="1700"/>
          </a:p>
          <a:p>
            <a:pPr indent="-336550" lvl="0" marL="457200" rtl="0" algn="l">
              <a:spcBef>
                <a:spcPts val="0"/>
              </a:spcBef>
              <a:spcAft>
                <a:spcPts val="0"/>
              </a:spcAft>
              <a:buSzPts val="1700"/>
              <a:buChar char="●"/>
            </a:pPr>
            <a:r>
              <a:rPr lang="en" sz="1700"/>
              <a:t>PUT</a:t>
            </a:r>
            <a:endParaRPr sz="1700"/>
          </a:p>
          <a:p>
            <a:pPr indent="-336550" lvl="0" marL="457200" rtl="0" algn="l">
              <a:spcBef>
                <a:spcPts val="0"/>
              </a:spcBef>
              <a:spcAft>
                <a:spcPts val="0"/>
              </a:spcAft>
              <a:buSzPts val="1700"/>
              <a:buChar char="●"/>
            </a:pPr>
            <a:r>
              <a:rPr lang="en" sz="1700"/>
              <a:t>DELETE</a:t>
            </a:r>
            <a:endParaRPr sz="1700"/>
          </a:p>
        </p:txBody>
      </p:sp>
      <p:sp>
        <p:nvSpPr>
          <p:cNvPr id="129" name="Google Shape;129;p20"/>
          <p:cNvSpPr txBox="1"/>
          <p:nvPr/>
        </p:nvSpPr>
        <p:spPr>
          <a:xfrm>
            <a:off x="311700" y="3244200"/>
            <a:ext cx="83925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Recursos adicionales:</a:t>
            </a:r>
            <a:endParaRPr sz="1300"/>
          </a:p>
          <a:p>
            <a:pPr indent="0" lvl="0" marL="0" rtl="0" algn="l">
              <a:spcBef>
                <a:spcPts val="0"/>
              </a:spcBef>
              <a:spcAft>
                <a:spcPts val="0"/>
              </a:spcAft>
              <a:buNone/>
            </a:pPr>
            <a:r>
              <a:rPr lang="en" sz="1300" u="sng">
                <a:solidFill>
                  <a:schemeClr val="hlink"/>
                </a:solidFill>
                <a:hlinkClick r:id="rId3"/>
              </a:rPr>
              <a:t>HTTP request methods - HTTP | MDN (mozilla.org)</a:t>
            </a:r>
            <a:endParaRPr sz="1300">
              <a:latin typeface="Proxima Nova"/>
              <a:ea typeface="Proxima Nova"/>
              <a:cs typeface="Proxima Nova"/>
              <a:sym typeface="Proxima Nova"/>
            </a:endParaRPr>
          </a:p>
          <a:p>
            <a:pPr indent="0" lvl="0" marL="0" rtl="0" algn="l">
              <a:spcBef>
                <a:spcPts val="0"/>
              </a:spcBef>
              <a:spcAft>
                <a:spcPts val="0"/>
              </a:spcAft>
              <a:buNone/>
            </a:pPr>
            <a:r>
              <a:rPr lang="en" sz="1300" u="sng">
                <a:solidFill>
                  <a:schemeClr val="hlink"/>
                </a:solidFill>
                <a:hlinkClick r:id="rId4"/>
              </a:rPr>
              <a:t>Available HTTP Methods - OroCommerce, OroCRM and OroPlatform Documentation (oroinc.com)</a:t>
            </a:r>
            <a:endParaRPr sz="1300">
              <a:latin typeface="Proxima Nova"/>
              <a:ea typeface="Proxima Nova"/>
              <a:cs typeface="Proxima Nova"/>
              <a:sym typeface="Proxima Nova"/>
            </a:endParaRPr>
          </a:p>
          <a:p>
            <a:pPr indent="0" lvl="0" marL="0" rtl="0" algn="l">
              <a:spcBef>
                <a:spcPts val="0"/>
              </a:spcBef>
              <a:spcAft>
                <a:spcPts val="0"/>
              </a:spcAft>
              <a:buNone/>
            </a:pPr>
            <a:r>
              <a:rPr lang="en" sz="1300" u="sng">
                <a:solidFill>
                  <a:schemeClr val="hlink"/>
                </a:solidFill>
                <a:hlinkClick r:id="rId5"/>
              </a:rPr>
              <a:t>HTTP/1.1: Method Definitions (w3.org)</a:t>
            </a:r>
            <a:r>
              <a:rPr lang="en" sz="1300">
                <a:latin typeface="Proxima Nova"/>
                <a:ea typeface="Proxima Nova"/>
                <a:cs typeface="Proxima Nova"/>
                <a:sym typeface="Proxima Nova"/>
              </a:rPr>
              <a:t> - Request for Comments (RFC)</a:t>
            </a:r>
            <a:endParaRPr sz="1300">
              <a:latin typeface="Proxima Nova"/>
              <a:ea typeface="Proxima Nova"/>
              <a:cs typeface="Proxima Nova"/>
              <a:sym typeface="Proxima Nova"/>
            </a:endParaRPr>
          </a:p>
          <a:p>
            <a:pPr indent="0" lvl="0" marL="0" rtl="0" algn="l">
              <a:spcBef>
                <a:spcPts val="0"/>
              </a:spcBef>
              <a:spcAft>
                <a:spcPts val="0"/>
              </a:spcAft>
              <a:buNone/>
            </a:pPr>
            <a:r>
              <a:rPr lang="en" sz="1300" u="sng">
                <a:solidFill>
                  <a:schemeClr val="hlink"/>
                </a:solidFill>
                <a:hlinkClick r:id="rId6"/>
              </a:rPr>
              <a:t>Hypertext Transfer Protocol - Wikipedia</a:t>
            </a:r>
            <a:endParaRPr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en" sz="1300">
                <a:latin typeface="Proxima Nova"/>
                <a:ea typeface="Proxima Nova"/>
                <a:cs typeface="Proxima Nova"/>
                <a:sym typeface="Proxima Nova"/>
              </a:rPr>
              <a:t>What is an RFC?: </a:t>
            </a:r>
            <a:r>
              <a:rPr lang="en" sz="1300" u="sng">
                <a:solidFill>
                  <a:schemeClr val="hlink"/>
                </a:solidFill>
                <a:hlinkClick r:id="rId7"/>
              </a:rPr>
              <a:t>Request for Comments - Wikipedia</a:t>
            </a:r>
            <a:r>
              <a:rPr lang="en" sz="1300">
                <a:latin typeface="Proxima Nova"/>
                <a:ea typeface="Proxima Nova"/>
                <a:cs typeface="Proxima Nova"/>
                <a:sym typeface="Proxima Nova"/>
              </a:rPr>
              <a:t> - Esto es un bono, lo van a utilizar mucho en su carrera :)</a:t>
            </a:r>
            <a:endParaRPr sz="13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Estandares de Codigos HTTP/s</a:t>
            </a:r>
            <a:endParaRPr sz="1600"/>
          </a:p>
          <a:p>
            <a:pPr indent="-330200" lvl="1" marL="914400" rtl="0" algn="l">
              <a:spcBef>
                <a:spcPts val="0"/>
              </a:spcBef>
              <a:spcAft>
                <a:spcPts val="0"/>
              </a:spcAft>
              <a:buSzPts val="1600"/>
              <a:buChar char="○"/>
            </a:pPr>
            <a:r>
              <a:rPr b="1" lang="en" sz="1600"/>
              <a:t>Informational responses (100–199)</a:t>
            </a:r>
            <a:endParaRPr b="1" sz="1600"/>
          </a:p>
          <a:p>
            <a:pPr indent="-330200" lvl="1" marL="914400" rtl="0" algn="l">
              <a:spcBef>
                <a:spcPts val="0"/>
              </a:spcBef>
              <a:spcAft>
                <a:spcPts val="0"/>
              </a:spcAft>
              <a:buSzPts val="1600"/>
              <a:buChar char="○"/>
            </a:pPr>
            <a:r>
              <a:rPr b="1" lang="en" sz="1600"/>
              <a:t>Successful responses (200–299)</a:t>
            </a:r>
            <a:endParaRPr b="1" sz="1600"/>
          </a:p>
          <a:p>
            <a:pPr indent="-330200" lvl="1" marL="914400" rtl="0" algn="l">
              <a:spcBef>
                <a:spcPts val="0"/>
              </a:spcBef>
              <a:spcAft>
                <a:spcPts val="0"/>
              </a:spcAft>
              <a:buSzPts val="1600"/>
              <a:buChar char="○"/>
            </a:pPr>
            <a:r>
              <a:rPr b="1" lang="en" sz="1600"/>
              <a:t>Redirection messages (300–399)</a:t>
            </a:r>
            <a:endParaRPr b="1" sz="1600"/>
          </a:p>
          <a:p>
            <a:pPr indent="-330200" lvl="1" marL="914400" rtl="0" algn="l">
              <a:spcBef>
                <a:spcPts val="0"/>
              </a:spcBef>
              <a:spcAft>
                <a:spcPts val="0"/>
              </a:spcAft>
              <a:buSzPts val="1600"/>
              <a:buChar char="○"/>
            </a:pPr>
            <a:r>
              <a:rPr b="1" lang="en" sz="1600"/>
              <a:t>Client error responses (400–499)</a:t>
            </a:r>
            <a:endParaRPr b="1" sz="1600"/>
          </a:p>
          <a:p>
            <a:pPr indent="-330200" lvl="1" marL="914400" rtl="0" algn="l">
              <a:spcBef>
                <a:spcPts val="0"/>
              </a:spcBef>
              <a:spcAft>
                <a:spcPts val="0"/>
              </a:spcAft>
              <a:buSzPts val="1600"/>
              <a:buChar char="○"/>
            </a:pPr>
            <a:r>
              <a:rPr b="1" lang="en" sz="1600"/>
              <a:t>Server error responses (500–599)</a:t>
            </a:r>
            <a:endParaRPr b="1" sz="1600"/>
          </a:p>
          <a:p>
            <a:pPr indent="-330200" lvl="2" marL="1371600" rtl="0" algn="l">
              <a:spcBef>
                <a:spcPts val="0"/>
              </a:spcBef>
              <a:spcAft>
                <a:spcPts val="0"/>
              </a:spcAft>
              <a:buSzPts val="1600"/>
              <a:buChar char="■"/>
            </a:pPr>
            <a:r>
              <a:rPr i="1" lang="en" sz="1600"/>
              <a:t>*</a:t>
            </a:r>
            <a:r>
              <a:rPr b="1" i="1" lang="en" sz="1600"/>
              <a:t>504</a:t>
            </a:r>
            <a:r>
              <a:rPr i="1" lang="en" sz="1600"/>
              <a:t>: Gateway Timeout</a:t>
            </a:r>
            <a:r>
              <a:rPr lang="en" sz="1600"/>
              <a:t>: Comúnmente utilizado cuando el error es un intento a conectarse a un 3rd Party API o el DB.</a:t>
            </a:r>
            <a:endParaRPr sz="1600"/>
          </a:p>
        </p:txBody>
      </p:sp>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HTTP/s 101</a:t>
            </a:r>
            <a:endParaRPr/>
          </a:p>
        </p:txBody>
      </p:sp>
      <p:sp>
        <p:nvSpPr>
          <p:cNvPr id="136" name="Google Shape;136;p21"/>
          <p:cNvSpPr txBox="1"/>
          <p:nvPr/>
        </p:nvSpPr>
        <p:spPr>
          <a:xfrm>
            <a:off x="311700" y="4509375"/>
            <a:ext cx="47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 response status codes - HTTP | MDN (mozilla.org)</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